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90"/>
  </p:notesMasterIdLst>
  <p:sldIdLst>
    <p:sldId id="2950" r:id="rId6"/>
    <p:sldId id="3040" r:id="rId7"/>
    <p:sldId id="2999" r:id="rId8"/>
    <p:sldId id="3000" r:id="rId9"/>
    <p:sldId id="3001" r:id="rId10"/>
    <p:sldId id="2913" r:id="rId11"/>
    <p:sldId id="2914" r:id="rId12"/>
    <p:sldId id="2957" r:id="rId13"/>
    <p:sldId id="2958" r:id="rId14"/>
    <p:sldId id="2959" r:id="rId15"/>
    <p:sldId id="2945" r:id="rId16"/>
    <p:sldId id="2960" r:id="rId17"/>
    <p:sldId id="2947" r:id="rId18"/>
    <p:sldId id="272" r:id="rId19"/>
    <p:sldId id="277" r:id="rId20"/>
    <p:sldId id="276" r:id="rId21"/>
    <p:sldId id="275" r:id="rId22"/>
    <p:sldId id="273" r:id="rId23"/>
    <p:sldId id="2961" r:id="rId24"/>
    <p:sldId id="983" r:id="rId25"/>
    <p:sldId id="3038" r:id="rId26"/>
    <p:sldId id="3039" r:id="rId27"/>
    <p:sldId id="2963" r:id="rId28"/>
    <p:sldId id="2964" r:id="rId29"/>
    <p:sldId id="3072" r:id="rId30"/>
    <p:sldId id="3019" r:id="rId31"/>
    <p:sldId id="2965" r:id="rId32"/>
    <p:sldId id="3002" r:id="rId33"/>
    <p:sldId id="2971" r:id="rId34"/>
    <p:sldId id="2928" r:id="rId35"/>
    <p:sldId id="3004" r:id="rId36"/>
    <p:sldId id="3015" r:id="rId37"/>
    <p:sldId id="3005" r:id="rId38"/>
    <p:sldId id="3029" r:id="rId39"/>
    <p:sldId id="3051" r:id="rId40"/>
    <p:sldId id="3030" r:id="rId41"/>
    <p:sldId id="3031" r:id="rId42"/>
    <p:sldId id="3032" r:id="rId43"/>
    <p:sldId id="3033" r:id="rId44"/>
    <p:sldId id="3020" r:id="rId45"/>
    <p:sldId id="3006" r:id="rId46"/>
    <p:sldId id="2972" r:id="rId47"/>
    <p:sldId id="3027" r:id="rId48"/>
    <p:sldId id="3048" r:id="rId49"/>
    <p:sldId id="2966" r:id="rId50"/>
    <p:sldId id="2917" r:id="rId51"/>
    <p:sldId id="2926" r:id="rId52"/>
    <p:sldId id="3007" r:id="rId53"/>
    <p:sldId id="3049" r:id="rId54"/>
    <p:sldId id="2975" r:id="rId55"/>
    <p:sldId id="3052" r:id="rId56"/>
    <p:sldId id="2967" r:id="rId57"/>
    <p:sldId id="2983" r:id="rId58"/>
    <p:sldId id="2986" r:id="rId59"/>
    <p:sldId id="2985" r:id="rId60"/>
    <p:sldId id="3008" r:id="rId61"/>
    <p:sldId id="3009" r:id="rId62"/>
    <p:sldId id="3010" r:id="rId63"/>
    <p:sldId id="3011" r:id="rId64"/>
    <p:sldId id="3013" r:id="rId65"/>
    <p:sldId id="3012" r:id="rId66"/>
    <p:sldId id="2977" r:id="rId67"/>
    <p:sldId id="2968" r:id="rId68"/>
    <p:sldId id="2978" r:id="rId69"/>
    <p:sldId id="3017" r:id="rId70"/>
    <p:sldId id="3018" r:id="rId71"/>
    <p:sldId id="2979" r:id="rId72"/>
    <p:sldId id="2969" r:id="rId73"/>
    <p:sldId id="2919" r:id="rId74"/>
    <p:sldId id="2944" r:id="rId75"/>
    <p:sldId id="2988" r:id="rId76"/>
    <p:sldId id="2980" r:id="rId77"/>
    <p:sldId id="3016" r:id="rId78"/>
    <p:sldId id="2970" r:id="rId79"/>
    <p:sldId id="3053" r:id="rId80"/>
    <p:sldId id="3054" r:id="rId81"/>
    <p:sldId id="3067" r:id="rId82"/>
    <p:sldId id="3068" r:id="rId83"/>
    <p:sldId id="3069" r:id="rId84"/>
    <p:sldId id="2989" r:id="rId85"/>
    <p:sldId id="3070" r:id="rId86"/>
    <p:sldId id="3003" r:id="rId87"/>
    <p:sldId id="3071" r:id="rId88"/>
    <p:sldId id="2949" r:id="rId89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alibri Light" panose="020F0302020204030204" pitchFamily="34" charset="0"/>
      <p:regular r:id="rId95"/>
      <p:italic r:id="rId96"/>
    </p:embeddedFont>
    <p:embeddedFont>
      <p:font typeface="MS UI Gothic" panose="020B0600070205080204" pitchFamily="34" charset="-128"/>
      <p:regular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3040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3038"/>
            <p14:sldId id="3039"/>
            <p14:sldId id="2963"/>
            <p14:sldId id="2964"/>
            <p14:sldId id="3072"/>
            <p14:sldId id="3019"/>
            <p14:sldId id="2965"/>
            <p14:sldId id="3002"/>
            <p14:sldId id="2971"/>
            <p14:sldId id="2928"/>
            <p14:sldId id="3004"/>
            <p14:sldId id="3015"/>
            <p14:sldId id="3005"/>
            <p14:sldId id="3029"/>
            <p14:sldId id="3051"/>
            <p14:sldId id="3030"/>
            <p14:sldId id="3031"/>
            <p14:sldId id="3032"/>
            <p14:sldId id="3033"/>
            <p14:sldId id="3020"/>
            <p14:sldId id="3006"/>
            <p14:sldId id="2972"/>
            <p14:sldId id="3027"/>
            <p14:sldId id="3048"/>
            <p14:sldId id="2966"/>
            <p14:sldId id="2917"/>
            <p14:sldId id="2926"/>
            <p14:sldId id="3007"/>
            <p14:sldId id="3049"/>
            <p14:sldId id="2975"/>
            <p14:sldId id="3052"/>
            <p14:sldId id="2967"/>
            <p14:sldId id="2983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2944"/>
            <p14:sldId id="2988"/>
            <p14:sldId id="2980"/>
            <p14:sldId id="3016"/>
            <p14:sldId id="2970"/>
            <p14:sldId id="3053"/>
            <p14:sldId id="3054"/>
            <p14:sldId id="3067"/>
            <p14:sldId id="3068"/>
            <p14:sldId id="3069"/>
            <p14:sldId id="2989"/>
            <p14:sldId id="3070"/>
            <p14:sldId id="3003"/>
            <p14:sldId id="3071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BF9900"/>
    <a:srgbClr val="7D0F0F"/>
    <a:srgbClr val="232F63"/>
    <a:srgbClr val="007C92"/>
    <a:srgbClr val="00501E"/>
    <a:srgbClr val="F80000"/>
    <a:srgbClr val="EEF4F6"/>
    <a:srgbClr val="FF0000"/>
    <a:srgbClr val="2A6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80" autoAdjust="0"/>
    <p:restoredTop sz="93962" autoAdjust="0"/>
  </p:normalViewPr>
  <p:slideViewPr>
    <p:cSldViewPr snapToGrid="0">
      <p:cViewPr>
        <p:scale>
          <a:sx n="100" d="100"/>
          <a:sy n="100" d="100"/>
        </p:scale>
        <p:origin x="58" y="58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7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3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66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https://a7otzunjmey252aivwp2gfhrfq.apigateway.us-ashburn-1.oci.customer-oci.com/my-depl1/gb/summarize-tweets?hashtag=ganna&amp;minutes=17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381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https://docs.cloud.oracle.com/en-us/iaas/releasenote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516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24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62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50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78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UKOUG 2021 Spring Tech Summit|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UKOUG 2021 Spring Tech Summit|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UKOUG 2021 Spring Tech Summit|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30.sv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image" Target="../media/image33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sv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28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57.png"/><Relationship Id="rId26" Type="http://schemas.openxmlformats.org/officeDocument/2006/relationships/image" Target="../media/image65.svg"/><Relationship Id="rId39" Type="http://schemas.openxmlformats.org/officeDocument/2006/relationships/image" Target="../media/image38.png"/><Relationship Id="rId21" Type="http://schemas.openxmlformats.org/officeDocument/2006/relationships/image" Target="../media/image60.png"/><Relationship Id="rId34" Type="http://schemas.openxmlformats.org/officeDocument/2006/relationships/image" Target="../media/image45.svg"/><Relationship Id="rId42" Type="http://schemas.openxmlformats.org/officeDocument/2006/relationships/image" Target="../media/image43.svg"/><Relationship Id="rId7" Type="http://schemas.openxmlformats.org/officeDocument/2006/relationships/image" Target="../media/image52.svg"/><Relationship Id="rId2" Type="http://schemas.openxmlformats.org/officeDocument/2006/relationships/image" Target="../media/image33.png"/><Relationship Id="rId16" Type="http://schemas.openxmlformats.org/officeDocument/2006/relationships/image" Target="../media/image31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24" Type="http://schemas.openxmlformats.org/officeDocument/2006/relationships/image" Target="../media/image63.svg"/><Relationship Id="rId32" Type="http://schemas.openxmlformats.org/officeDocument/2006/relationships/image" Target="../media/image69.svg"/><Relationship Id="rId37" Type="http://schemas.openxmlformats.org/officeDocument/2006/relationships/image" Target="../media/image40.png"/><Relationship Id="rId40" Type="http://schemas.openxmlformats.org/officeDocument/2006/relationships/image" Target="../media/image39.svg"/><Relationship Id="rId45" Type="http://schemas.openxmlformats.org/officeDocument/2006/relationships/image" Target="../media/image72.png"/><Relationship Id="rId5" Type="http://schemas.openxmlformats.org/officeDocument/2006/relationships/image" Target="../media/image50.png"/><Relationship Id="rId15" Type="http://schemas.openxmlformats.org/officeDocument/2006/relationships/image" Target="../media/image30.svg"/><Relationship Id="rId23" Type="http://schemas.openxmlformats.org/officeDocument/2006/relationships/image" Target="../media/image62.png"/><Relationship Id="rId28" Type="http://schemas.openxmlformats.org/officeDocument/2006/relationships/image" Target="../media/image37.svg"/><Relationship Id="rId36" Type="http://schemas.openxmlformats.org/officeDocument/2006/relationships/image" Target="../media/image47.svg"/><Relationship Id="rId10" Type="http://schemas.openxmlformats.org/officeDocument/2006/relationships/image" Target="../media/image55.png"/><Relationship Id="rId19" Type="http://schemas.openxmlformats.org/officeDocument/2006/relationships/image" Target="../media/image58.png"/><Relationship Id="rId31" Type="http://schemas.openxmlformats.org/officeDocument/2006/relationships/image" Target="../media/image68.png"/><Relationship Id="rId44" Type="http://schemas.openxmlformats.org/officeDocument/2006/relationships/image" Target="../media/image71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29.png"/><Relationship Id="rId22" Type="http://schemas.openxmlformats.org/officeDocument/2006/relationships/image" Target="../media/image61.svg"/><Relationship Id="rId27" Type="http://schemas.openxmlformats.org/officeDocument/2006/relationships/image" Target="../media/image36.png"/><Relationship Id="rId30" Type="http://schemas.openxmlformats.org/officeDocument/2006/relationships/image" Target="../media/image67.svg"/><Relationship Id="rId35" Type="http://schemas.openxmlformats.org/officeDocument/2006/relationships/image" Target="../media/image46.png"/><Relationship Id="rId43" Type="http://schemas.openxmlformats.org/officeDocument/2006/relationships/image" Target="../media/image70.png"/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64.png"/><Relationship Id="rId33" Type="http://schemas.openxmlformats.org/officeDocument/2006/relationships/image" Target="../media/image44.png"/><Relationship Id="rId38" Type="http://schemas.openxmlformats.org/officeDocument/2006/relationships/image" Target="../media/image41.svg"/><Relationship Id="rId46" Type="http://schemas.openxmlformats.org/officeDocument/2006/relationships/image" Target="../media/image73.svg"/><Relationship Id="rId20" Type="http://schemas.openxmlformats.org/officeDocument/2006/relationships/image" Target="../media/image59.svg"/><Relationship Id="rId4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jpeg"/><Relationship Id="rId2" Type="http://schemas.openxmlformats.org/officeDocument/2006/relationships/image" Target="../media/image75.jpe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jpeg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62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5" Type="http://schemas.openxmlformats.org/officeDocument/2006/relationships/image" Target="../media/image68.pn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6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67.svg"/><Relationship Id="rId26" Type="http://schemas.openxmlformats.org/officeDocument/2006/relationships/image" Target="../media/image63.svg"/><Relationship Id="rId3" Type="http://schemas.openxmlformats.org/officeDocument/2006/relationships/image" Target="../media/image96.svg"/><Relationship Id="rId21" Type="http://schemas.openxmlformats.org/officeDocument/2006/relationships/image" Target="../media/image60.pn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17" Type="http://schemas.openxmlformats.org/officeDocument/2006/relationships/image" Target="../media/image66.png"/><Relationship Id="rId25" Type="http://schemas.openxmlformats.org/officeDocument/2006/relationships/image" Target="../media/image62.png"/><Relationship Id="rId2" Type="http://schemas.openxmlformats.org/officeDocument/2006/relationships/image" Target="../media/image95.png"/><Relationship Id="rId16" Type="http://schemas.openxmlformats.org/officeDocument/2006/relationships/image" Target="../media/image37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39.svg"/><Relationship Id="rId5" Type="http://schemas.openxmlformats.org/officeDocument/2006/relationships/image" Target="../media/image32.svg"/><Relationship Id="rId15" Type="http://schemas.openxmlformats.org/officeDocument/2006/relationships/image" Target="../media/image36.png"/><Relationship Id="rId23" Type="http://schemas.openxmlformats.org/officeDocument/2006/relationships/image" Target="../media/image38.png"/><Relationship Id="rId28" Type="http://schemas.openxmlformats.org/officeDocument/2006/relationships/image" Target="../media/image69.svg"/><Relationship Id="rId10" Type="http://schemas.openxmlformats.org/officeDocument/2006/relationships/image" Target="../media/image101.svg"/><Relationship Id="rId19" Type="http://schemas.openxmlformats.org/officeDocument/2006/relationships/image" Target="../media/image106.pn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Relationship Id="rId22" Type="http://schemas.openxmlformats.org/officeDocument/2006/relationships/image" Target="../media/image61.svg"/><Relationship Id="rId27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37.svg"/><Relationship Id="rId18" Type="http://schemas.openxmlformats.org/officeDocument/2006/relationships/image" Target="../media/image60.png"/><Relationship Id="rId3" Type="http://schemas.openxmlformats.org/officeDocument/2006/relationships/image" Target="../media/image96.svg"/><Relationship Id="rId21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36.png"/><Relationship Id="rId17" Type="http://schemas.openxmlformats.org/officeDocument/2006/relationships/image" Target="../media/image107.svg"/><Relationship Id="rId25" Type="http://schemas.openxmlformats.org/officeDocument/2006/relationships/image" Target="../media/image69.svg"/><Relationship Id="rId2" Type="http://schemas.openxmlformats.org/officeDocument/2006/relationships/image" Target="../media/image95.png"/><Relationship Id="rId16" Type="http://schemas.openxmlformats.org/officeDocument/2006/relationships/image" Target="../media/image10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10.png"/><Relationship Id="rId24" Type="http://schemas.openxmlformats.org/officeDocument/2006/relationships/image" Target="../media/image68.png"/><Relationship Id="rId5" Type="http://schemas.openxmlformats.org/officeDocument/2006/relationships/image" Target="../media/image32.svg"/><Relationship Id="rId15" Type="http://schemas.openxmlformats.org/officeDocument/2006/relationships/image" Target="../media/image67.svg"/><Relationship Id="rId23" Type="http://schemas.openxmlformats.org/officeDocument/2006/relationships/image" Target="../media/image63.svg"/><Relationship Id="rId10" Type="http://schemas.openxmlformats.org/officeDocument/2006/relationships/image" Target="../media/image103.svg"/><Relationship Id="rId19" Type="http://schemas.openxmlformats.org/officeDocument/2006/relationships/image" Target="../media/image61.svg"/><Relationship Id="rId4" Type="http://schemas.openxmlformats.org/officeDocument/2006/relationships/image" Target="../media/image31.png"/><Relationship Id="rId9" Type="http://schemas.openxmlformats.org/officeDocument/2006/relationships/image" Target="../media/image102.png"/><Relationship Id="rId14" Type="http://schemas.openxmlformats.org/officeDocument/2006/relationships/image" Target="../media/image66.png"/><Relationship Id="rId2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95.png"/><Relationship Id="rId18" Type="http://schemas.openxmlformats.org/officeDocument/2006/relationships/image" Target="../media/image36.png"/><Relationship Id="rId3" Type="http://schemas.openxmlformats.org/officeDocument/2006/relationships/image" Target="../media/image31.png"/><Relationship Id="rId21" Type="http://schemas.openxmlformats.org/officeDocument/2006/relationships/image" Target="../media/image67.svg"/><Relationship Id="rId7" Type="http://schemas.openxmlformats.org/officeDocument/2006/relationships/image" Target="../media/image100.png"/><Relationship Id="rId12" Type="http://schemas.openxmlformats.org/officeDocument/2006/relationships/image" Target="../media/image35.svg"/><Relationship Id="rId17" Type="http://schemas.openxmlformats.org/officeDocument/2006/relationships/image" Target="../media/image30.svg"/><Relationship Id="rId25" Type="http://schemas.openxmlformats.org/officeDocument/2006/relationships/image" Target="../media/image6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34.png"/><Relationship Id="rId24" Type="http://schemas.openxmlformats.org/officeDocument/2006/relationships/image" Target="../media/image68.png"/><Relationship Id="rId5" Type="http://schemas.openxmlformats.org/officeDocument/2006/relationships/image" Target="../media/image97.png"/><Relationship Id="rId15" Type="http://schemas.openxmlformats.org/officeDocument/2006/relationships/image" Target="../media/image48.jpeg"/><Relationship Id="rId23" Type="http://schemas.openxmlformats.org/officeDocument/2006/relationships/image" Target="../media/image61.svg"/><Relationship Id="rId10" Type="http://schemas.openxmlformats.org/officeDocument/2006/relationships/image" Target="../media/image105.svg"/><Relationship Id="rId19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104.png"/><Relationship Id="rId14" Type="http://schemas.openxmlformats.org/officeDocument/2006/relationships/image" Target="../media/image96.svg"/><Relationship Id="rId22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5.svg"/><Relationship Id="rId18" Type="http://schemas.openxmlformats.org/officeDocument/2006/relationships/image" Target="../media/image60.png"/><Relationship Id="rId3" Type="http://schemas.openxmlformats.org/officeDocument/2006/relationships/image" Target="../media/image31.png"/><Relationship Id="rId21" Type="http://schemas.openxmlformats.org/officeDocument/2006/relationships/image" Target="../media/image63.svg"/><Relationship Id="rId7" Type="http://schemas.openxmlformats.org/officeDocument/2006/relationships/image" Target="../media/image99.png"/><Relationship Id="rId12" Type="http://schemas.openxmlformats.org/officeDocument/2006/relationships/image" Target="../media/image34.png"/><Relationship Id="rId17" Type="http://schemas.openxmlformats.org/officeDocument/2006/relationships/image" Target="../media/image6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5" Type="http://schemas.openxmlformats.org/officeDocument/2006/relationships/image" Target="../media/image37.svg"/><Relationship Id="rId10" Type="http://schemas.openxmlformats.org/officeDocument/2006/relationships/image" Target="../media/image104.png"/><Relationship Id="rId19" Type="http://schemas.openxmlformats.org/officeDocument/2006/relationships/image" Target="../media/image61.sv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67.svg"/><Relationship Id="rId18" Type="http://schemas.openxmlformats.org/officeDocument/2006/relationships/image" Target="../media/image62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66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5" Type="http://schemas.openxmlformats.org/officeDocument/2006/relationships/image" Target="../media/image61.svg"/><Relationship Id="rId10" Type="http://schemas.openxmlformats.org/officeDocument/2006/relationships/image" Target="../media/image104.png"/><Relationship Id="rId19" Type="http://schemas.openxmlformats.org/officeDocument/2006/relationships/image" Target="../media/image63.sv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3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3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3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3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60.png"/><Relationship Id="rId18" Type="http://schemas.openxmlformats.org/officeDocument/2006/relationships/image" Target="../media/image63.sv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67.svg"/><Relationship Id="rId17" Type="http://schemas.openxmlformats.org/officeDocument/2006/relationships/image" Target="../media/image62.png"/><Relationship Id="rId2" Type="http://schemas.openxmlformats.org/officeDocument/2006/relationships/image" Target="../media/image31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66.png"/><Relationship Id="rId5" Type="http://schemas.openxmlformats.org/officeDocument/2006/relationships/image" Target="../media/image98.svg"/><Relationship Id="rId15" Type="http://schemas.openxmlformats.org/officeDocument/2006/relationships/image" Target="../media/image38.png"/><Relationship Id="rId10" Type="http://schemas.openxmlformats.org/officeDocument/2006/relationships/image" Target="../media/image105.svg"/><Relationship Id="rId4" Type="http://schemas.openxmlformats.org/officeDocument/2006/relationships/image" Target="../media/image97.png"/><Relationship Id="rId9" Type="http://schemas.openxmlformats.org/officeDocument/2006/relationships/image" Target="../media/image104.png"/><Relationship Id="rId14" Type="http://schemas.openxmlformats.org/officeDocument/2006/relationships/image" Target="../media/image6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62.png"/><Relationship Id="rId3" Type="http://schemas.openxmlformats.org/officeDocument/2006/relationships/image" Target="../media/image69.svg"/><Relationship Id="rId21" Type="http://schemas.openxmlformats.org/officeDocument/2006/relationships/image" Target="../media/image131.png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17" Type="http://schemas.openxmlformats.org/officeDocument/2006/relationships/image" Target="../media/image105.svg"/><Relationship Id="rId2" Type="http://schemas.openxmlformats.org/officeDocument/2006/relationships/image" Target="../media/image68.png"/><Relationship Id="rId16" Type="http://schemas.openxmlformats.org/officeDocument/2006/relationships/image" Target="../media/image130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24" Type="http://schemas.openxmlformats.org/officeDocument/2006/relationships/image" Target="../media/image96.svg"/><Relationship Id="rId5" Type="http://schemas.openxmlformats.org/officeDocument/2006/relationships/image" Target="../media/image119.svg"/><Relationship Id="rId15" Type="http://schemas.openxmlformats.org/officeDocument/2006/relationships/image" Target="../media/image129.png"/><Relationship Id="rId23" Type="http://schemas.openxmlformats.org/officeDocument/2006/relationships/image" Target="../media/image95.png"/><Relationship Id="rId10" Type="http://schemas.openxmlformats.org/officeDocument/2006/relationships/image" Target="../media/image124.png"/><Relationship Id="rId19" Type="http://schemas.openxmlformats.org/officeDocument/2006/relationships/image" Target="../media/image63.svg"/><Relationship Id="rId4" Type="http://schemas.openxmlformats.org/officeDocument/2006/relationships/image" Target="../media/image118.png"/><Relationship Id="rId9" Type="http://schemas.openxmlformats.org/officeDocument/2006/relationships/image" Target="../media/image123.svg"/><Relationship Id="rId14" Type="http://schemas.openxmlformats.org/officeDocument/2006/relationships/image" Target="../media/image128.svg"/><Relationship Id="rId22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63.svg"/><Relationship Id="rId3" Type="http://schemas.openxmlformats.org/officeDocument/2006/relationships/image" Target="../media/image69.svg"/><Relationship Id="rId21" Type="http://schemas.openxmlformats.org/officeDocument/2006/relationships/image" Target="../media/image78.png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17" Type="http://schemas.openxmlformats.org/officeDocument/2006/relationships/image" Target="../media/image62.png"/><Relationship Id="rId2" Type="http://schemas.openxmlformats.org/officeDocument/2006/relationships/image" Target="../media/image68.png"/><Relationship Id="rId16" Type="http://schemas.openxmlformats.org/officeDocument/2006/relationships/image" Target="../media/image105.sv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24" Type="http://schemas.openxmlformats.org/officeDocument/2006/relationships/image" Target="../media/image96.svg"/><Relationship Id="rId5" Type="http://schemas.openxmlformats.org/officeDocument/2006/relationships/image" Target="../media/image119.svg"/><Relationship Id="rId15" Type="http://schemas.openxmlformats.org/officeDocument/2006/relationships/image" Target="../media/image130.png"/><Relationship Id="rId23" Type="http://schemas.openxmlformats.org/officeDocument/2006/relationships/image" Target="../media/image95.png"/><Relationship Id="rId10" Type="http://schemas.openxmlformats.org/officeDocument/2006/relationships/image" Target="../media/image124.png"/><Relationship Id="rId19" Type="http://schemas.openxmlformats.org/officeDocument/2006/relationships/image" Target="../media/image81.png"/><Relationship Id="rId4" Type="http://schemas.openxmlformats.org/officeDocument/2006/relationships/image" Target="../media/image118.png"/><Relationship Id="rId9" Type="http://schemas.openxmlformats.org/officeDocument/2006/relationships/image" Target="../media/image123.svg"/><Relationship Id="rId14" Type="http://schemas.openxmlformats.org/officeDocument/2006/relationships/image" Target="../media/image128.svg"/><Relationship Id="rId22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60.png"/><Relationship Id="rId18" Type="http://schemas.openxmlformats.org/officeDocument/2006/relationships/image" Target="../media/image69.sv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67.svg"/><Relationship Id="rId17" Type="http://schemas.openxmlformats.org/officeDocument/2006/relationships/image" Target="../media/image68.png"/><Relationship Id="rId2" Type="http://schemas.openxmlformats.org/officeDocument/2006/relationships/image" Target="../media/image31.png"/><Relationship Id="rId16" Type="http://schemas.openxmlformats.org/officeDocument/2006/relationships/image" Target="../media/image39.svg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66.png"/><Relationship Id="rId5" Type="http://schemas.openxmlformats.org/officeDocument/2006/relationships/image" Target="../media/image98.svg"/><Relationship Id="rId15" Type="http://schemas.openxmlformats.org/officeDocument/2006/relationships/image" Target="../media/image38.png"/><Relationship Id="rId10" Type="http://schemas.openxmlformats.org/officeDocument/2006/relationships/image" Target="../media/image105.svg"/><Relationship Id="rId19" Type="http://schemas.openxmlformats.org/officeDocument/2006/relationships/image" Target="../media/image62.png"/><Relationship Id="rId4" Type="http://schemas.openxmlformats.org/officeDocument/2006/relationships/image" Target="../media/image97.png"/><Relationship Id="rId9" Type="http://schemas.openxmlformats.org/officeDocument/2006/relationships/image" Target="../media/image104.png"/><Relationship Id="rId14" Type="http://schemas.openxmlformats.org/officeDocument/2006/relationships/image" Target="../media/image6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7.svg"/><Relationship Id="rId7" Type="http://schemas.openxmlformats.org/officeDocument/2006/relationships/image" Target="../media/image10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6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18" Type="http://schemas.openxmlformats.org/officeDocument/2006/relationships/image" Target="../media/image36.png"/><Relationship Id="rId3" Type="http://schemas.openxmlformats.org/officeDocument/2006/relationships/image" Target="../media/image69.svg"/><Relationship Id="rId21" Type="http://schemas.openxmlformats.org/officeDocument/2006/relationships/image" Target="../media/image67.svg"/><Relationship Id="rId7" Type="http://schemas.openxmlformats.org/officeDocument/2006/relationships/image" Target="../media/image63.svg"/><Relationship Id="rId12" Type="http://schemas.openxmlformats.org/officeDocument/2006/relationships/image" Target="../media/image138.png"/><Relationship Id="rId17" Type="http://schemas.openxmlformats.org/officeDocument/2006/relationships/image" Target="../media/image141.svg"/><Relationship Id="rId2" Type="http://schemas.openxmlformats.org/officeDocument/2006/relationships/image" Target="../media/image68.png"/><Relationship Id="rId16" Type="http://schemas.openxmlformats.org/officeDocument/2006/relationships/image" Target="../media/image140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11" Type="http://schemas.openxmlformats.org/officeDocument/2006/relationships/image" Target="../media/image137.svg"/><Relationship Id="rId5" Type="http://schemas.openxmlformats.org/officeDocument/2006/relationships/image" Target="../media/image121.svg"/><Relationship Id="rId15" Type="http://schemas.openxmlformats.org/officeDocument/2006/relationships/image" Target="../media/image39.svg"/><Relationship Id="rId23" Type="http://schemas.openxmlformats.org/officeDocument/2006/relationships/image" Target="../media/image107.svg"/><Relationship Id="rId10" Type="http://schemas.openxmlformats.org/officeDocument/2006/relationships/image" Target="../media/image136.png"/><Relationship Id="rId19" Type="http://schemas.openxmlformats.org/officeDocument/2006/relationships/image" Target="../media/image37.svg"/><Relationship Id="rId4" Type="http://schemas.openxmlformats.org/officeDocument/2006/relationships/image" Target="../media/image120.png"/><Relationship Id="rId9" Type="http://schemas.openxmlformats.org/officeDocument/2006/relationships/image" Target="../media/image135.svg"/><Relationship Id="rId14" Type="http://schemas.openxmlformats.org/officeDocument/2006/relationships/image" Target="../media/image38.png"/><Relationship Id="rId22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68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35.svg"/><Relationship Id="rId2" Type="http://schemas.openxmlformats.org/officeDocument/2006/relationships/image" Target="../media/image31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34.png"/><Relationship Id="rId5" Type="http://schemas.openxmlformats.org/officeDocument/2006/relationships/image" Target="../media/image98.svg"/><Relationship Id="rId15" Type="http://schemas.openxmlformats.org/officeDocument/2006/relationships/image" Target="../media/image62.png"/><Relationship Id="rId10" Type="http://schemas.openxmlformats.org/officeDocument/2006/relationships/image" Target="../media/image105.svg"/><Relationship Id="rId4" Type="http://schemas.openxmlformats.org/officeDocument/2006/relationships/image" Target="../media/image97.png"/><Relationship Id="rId9" Type="http://schemas.openxmlformats.org/officeDocument/2006/relationships/image" Target="../media/image104.png"/><Relationship Id="rId14" Type="http://schemas.openxmlformats.org/officeDocument/2006/relationships/image" Target="../media/image6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68.png"/><Relationship Id="rId18" Type="http://schemas.openxmlformats.org/officeDocument/2006/relationships/image" Target="../media/image103.sv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35.svg"/><Relationship Id="rId17" Type="http://schemas.openxmlformats.org/officeDocument/2006/relationships/image" Target="../media/image102.png"/><Relationship Id="rId2" Type="http://schemas.openxmlformats.org/officeDocument/2006/relationships/image" Target="../media/image31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34.png"/><Relationship Id="rId5" Type="http://schemas.openxmlformats.org/officeDocument/2006/relationships/image" Target="../media/image98.svg"/><Relationship Id="rId15" Type="http://schemas.openxmlformats.org/officeDocument/2006/relationships/image" Target="../media/image62.png"/><Relationship Id="rId10" Type="http://schemas.openxmlformats.org/officeDocument/2006/relationships/image" Target="../media/image105.svg"/><Relationship Id="rId4" Type="http://schemas.openxmlformats.org/officeDocument/2006/relationships/image" Target="../media/image97.png"/><Relationship Id="rId9" Type="http://schemas.openxmlformats.org/officeDocument/2006/relationships/image" Target="../media/image104.png"/><Relationship Id="rId14" Type="http://schemas.openxmlformats.org/officeDocument/2006/relationships/image" Target="../media/image6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34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17" Type="http://schemas.openxmlformats.org/officeDocument/2006/relationships/image" Target="../media/image70.png"/><Relationship Id="rId2" Type="http://schemas.openxmlformats.org/officeDocument/2006/relationships/image" Target="../media/image31.png"/><Relationship Id="rId16" Type="http://schemas.openxmlformats.org/officeDocument/2006/relationships/image" Target="../media/image14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5" Type="http://schemas.openxmlformats.org/officeDocument/2006/relationships/image" Target="../media/image142.png"/><Relationship Id="rId10" Type="http://schemas.openxmlformats.org/officeDocument/2006/relationships/image" Target="../media/image103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35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35.svg"/><Relationship Id="rId5" Type="http://schemas.openxmlformats.org/officeDocument/2006/relationships/image" Target="../media/image97.png"/><Relationship Id="rId10" Type="http://schemas.openxmlformats.org/officeDocument/2006/relationships/image" Target="../media/image34.png"/><Relationship Id="rId4" Type="http://schemas.openxmlformats.org/officeDocument/2006/relationships/image" Target="../media/image32.svg"/><Relationship Id="rId9" Type="http://schemas.openxmlformats.org/officeDocument/2006/relationships/image" Target="../media/image10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5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35.svg"/><Relationship Id="rId5" Type="http://schemas.openxmlformats.org/officeDocument/2006/relationships/image" Target="../media/image97.png"/><Relationship Id="rId10" Type="http://schemas.openxmlformats.org/officeDocument/2006/relationships/image" Target="../media/image34.png"/><Relationship Id="rId4" Type="http://schemas.openxmlformats.org/officeDocument/2006/relationships/image" Target="../media/image32.svg"/><Relationship Id="rId9" Type="http://schemas.openxmlformats.org/officeDocument/2006/relationships/image" Target="../media/image10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34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0" Type="http://schemas.openxmlformats.org/officeDocument/2006/relationships/image" Target="../media/image103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3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34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0" Type="http://schemas.openxmlformats.org/officeDocument/2006/relationships/image" Target="../media/image103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3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34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0" Type="http://schemas.openxmlformats.org/officeDocument/2006/relationships/image" Target="../media/image103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3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5" Type="http://schemas.openxmlformats.org/officeDocument/2006/relationships/image" Target="../media/image34.pn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5" Type="http://schemas.openxmlformats.org/officeDocument/2006/relationships/image" Target="../media/image34.pn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5" Type="http://schemas.openxmlformats.org/officeDocument/2006/relationships/image" Target="../media/image34.pn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62.png"/><Relationship Id="rId7" Type="http://schemas.openxmlformats.org/officeDocument/2006/relationships/image" Target="../media/image167.jpeg"/><Relationship Id="rId12" Type="http://schemas.openxmlformats.org/officeDocument/2006/relationships/image" Target="../media/image17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11" Type="http://schemas.openxmlformats.org/officeDocument/2006/relationships/image" Target="../media/image171.png"/><Relationship Id="rId5" Type="http://schemas.openxmlformats.org/officeDocument/2006/relationships/image" Target="../media/image68.png"/><Relationship Id="rId10" Type="http://schemas.openxmlformats.org/officeDocument/2006/relationships/image" Target="../media/image170.png"/><Relationship Id="rId4" Type="http://schemas.openxmlformats.org/officeDocument/2006/relationships/image" Target="../media/image63.svg"/><Relationship Id="rId9" Type="http://schemas.openxmlformats.org/officeDocument/2006/relationships/image" Target="../media/image16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07.svg"/><Relationship Id="rId3" Type="http://schemas.openxmlformats.org/officeDocument/2006/relationships/image" Target="../media/image105.svg"/><Relationship Id="rId7" Type="http://schemas.openxmlformats.org/officeDocument/2006/relationships/image" Target="../media/image69.svg"/><Relationship Id="rId12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121.svg"/><Relationship Id="rId5" Type="http://schemas.openxmlformats.org/officeDocument/2006/relationships/image" Target="../media/image63.svg"/><Relationship Id="rId10" Type="http://schemas.openxmlformats.org/officeDocument/2006/relationships/image" Target="../media/image120.png"/><Relationship Id="rId4" Type="http://schemas.openxmlformats.org/officeDocument/2006/relationships/image" Target="../media/image62.png"/><Relationship Id="rId9" Type="http://schemas.openxmlformats.org/officeDocument/2006/relationships/image" Target="../media/image128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oBIPW2YiE4?amp=1" TargetMode="Externa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66.png"/><Relationship Id="rId18" Type="http://schemas.openxmlformats.org/officeDocument/2006/relationships/image" Target="../media/image61.svg"/><Relationship Id="rId26" Type="http://schemas.openxmlformats.org/officeDocument/2006/relationships/image" Target="../media/image41.svg"/><Relationship Id="rId3" Type="http://schemas.openxmlformats.org/officeDocument/2006/relationships/image" Target="../media/image96.svg"/><Relationship Id="rId21" Type="http://schemas.openxmlformats.org/officeDocument/2006/relationships/image" Target="../media/image44.png"/><Relationship Id="rId7" Type="http://schemas.openxmlformats.org/officeDocument/2006/relationships/image" Target="../media/image98.svg"/><Relationship Id="rId12" Type="http://schemas.openxmlformats.org/officeDocument/2006/relationships/image" Target="../media/image37.svg"/><Relationship Id="rId17" Type="http://schemas.openxmlformats.org/officeDocument/2006/relationships/image" Target="../media/image60.png"/><Relationship Id="rId25" Type="http://schemas.openxmlformats.org/officeDocument/2006/relationships/image" Target="../media/image40.png"/><Relationship Id="rId2" Type="http://schemas.openxmlformats.org/officeDocument/2006/relationships/image" Target="../media/image95.png"/><Relationship Id="rId16" Type="http://schemas.openxmlformats.org/officeDocument/2006/relationships/image" Target="../media/image107.svg"/><Relationship Id="rId20" Type="http://schemas.openxmlformats.org/officeDocument/2006/relationships/image" Target="../media/image39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36.png"/><Relationship Id="rId24" Type="http://schemas.openxmlformats.org/officeDocument/2006/relationships/image" Target="../media/image47.svg"/><Relationship Id="rId32" Type="http://schemas.openxmlformats.org/officeDocument/2006/relationships/image" Target="../media/image63.svg"/><Relationship Id="rId5" Type="http://schemas.openxmlformats.org/officeDocument/2006/relationships/image" Target="../media/image32.svg"/><Relationship Id="rId15" Type="http://schemas.openxmlformats.org/officeDocument/2006/relationships/image" Target="../media/image106.png"/><Relationship Id="rId23" Type="http://schemas.openxmlformats.org/officeDocument/2006/relationships/image" Target="../media/image46.png"/><Relationship Id="rId28" Type="http://schemas.openxmlformats.org/officeDocument/2006/relationships/image" Target="../media/image43.svg"/><Relationship Id="rId10" Type="http://schemas.openxmlformats.org/officeDocument/2006/relationships/image" Target="../media/image105.svg"/><Relationship Id="rId19" Type="http://schemas.openxmlformats.org/officeDocument/2006/relationships/image" Target="../media/image38.png"/><Relationship Id="rId31" Type="http://schemas.openxmlformats.org/officeDocument/2006/relationships/image" Target="../media/image62.png"/><Relationship Id="rId4" Type="http://schemas.openxmlformats.org/officeDocument/2006/relationships/image" Target="../media/image31.png"/><Relationship Id="rId9" Type="http://schemas.openxmlformats.org/officeDocument/2006/relationships/image" Target="../media/image104.png"/><Relationship Id="rId14" Type="http://schemas.openxmlformats.org/officeDocument/2006/relationships/image" Target="../media/image67.svg"/><Relationship Id="rId22" Type="http://schemas.openxmlformats.org/officeDocument/2006/relationships/image" Target="../media/image45.svg"/><Relationship Id="rId27" Type="http://schemas.openxmlformats.org/officeDocument/2006/relationships/image" Target="../media/image42.png"/><Relationship Id="rId30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61.svg"/><Relationship Id="rId26" Type="http://schemas.openxmlformats.org/officeDocument/2006/relationships/image" Target="../media/image69.svg"/><Relationship Id="rId21" Type="http://schemas.openxmlformats.org/officeDocument/2006/relationships/image" Target="../media/image40.png"/><Relationship Id="rId34" Type="http://schemas.openxmlformats.org/officeDocument/2006/relationships/image" Target="../media/image179.png"/><Relationship Id="rId7" Type="http://schemas.openxmlformats.org/officeDocument/2006/relationships/image" Target="../media/image98.svg"/><Relationship Id="rId12" Type="http://schemas.openxmlformats.org/officeDocument/2006/relationships/image" Target="../media/image37.sv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178.svg"/><Relationship Id="rId2" Type="http://schemas.openxmlformats.org/officeDocument/2006/relationships/image" Target="../media/image95.png"/><Relationship Id="rId16" Type="http://schemas.openxmlformats.org/officeDocument/2006/relationships/image" Target="../media/image107.svg"/><Relationship Id="rId20" Type="http://schemas.openxmlformats.org/officeDocument/2006/relationships/image" Target="../media/image39.svg"/><Relationship Id="rId29" Type="http://schemas.openxmlformats.org/officeDocument/2006/relationships/image" Target="../media/image17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36.png"/><Relationship Id="rId24" Type="http://schemas.openxmlformats.org/officeDocument/2006/relationships/image" Target="../media/image43.svg"/><Relationship Id="rId32" Type="http://schemas.openxmlformats.org/officeDocument/2006/relationships/image" Target="../media/image177.png"/><Relationship Id="rId37" Type="http://schemas.openxmlformats.org/officeDocument/2006/relationships/image" Target="../media/image182.svg"/><Relationship Id="rId5" Type="http://schemas.openxmlformats.org/officeDocument/2006/relationships/image" Target="../media/image32.svg"/><Relationship Id="rId15" Type="http://schemas.openxmlformats.org/officeDocument/2006/relationships/image" Target="../media/image106.png"/><Relationship Id="rId23" Type="http://schemas.openxmlformats.org/officeDocument/2006/relationships/image" Target="../media/image42.png"/><Relationship Id="rId28" Type="http://schemas.openxmlformats.org/officeDocument/2006/relationships/image" Target="../media/image63.svg"/><Relationship Id="rId36" Type="http://schemas.openxmlformats.org/officeDocument/2006/relationships/image" Target="../media/image181.png"/><Relationship Id="rId10" Type="http://schemas.openxmlformats.org/officeDocument/2006/relationships/image" Target="../media/image105.svg"/><Relationship Id="rId19" Type="http://schemas.openxmlformats.org/officeDocument/2006/relationships/image" Target="../media/image38.png"/><Relationship Id="rId31" Type="http://schemas.openxmlformats.org/officeDocument/2006/relationships/image" Target="../media/image176.svg"/><Relationship Id="rId4" Type="http://schemas.openxmlformats.org/officeDocument/2006/relationships/image" Target="../media/image31.png"/><Relationship Id="rId9" Type="http://schemas.openxmlformats.org/officeDocument/2006/relationships/image" Target="../media/image104.png"/><Relationship Id="rId14" Type="http://schemas.openxmlformats.org/officeDocument/2006/relationships/image" Target="../media/image67.svg"/><Relationship Id="rId22" Type="http://schemas.openxmlformats.org/officeDocument/2006/relationships/image" Target="../media/image41.svg"/><Relationship Id="rId27" Type="http://schemas.openxmlformats.org/officeDocument/2006/relationships/image" Target="../media/image62.png"/><Relationship Id="rId30" Type="http://schemas.openxmlformats.org/officeDocument/2006/relationships/image" Target="../media/image175.png"/><Relationship Id="rId35" Type="http://schemas.openxmlformats.org/officeDocument/2006/relationships/image" Target="../media/image180.svg"/><Relationship Id="rId8" Type="http://schemas.openxmlformats.org/officeDocument/2006/relationships/image" Target="../media/image99.png"/><Relationship Id="rId3" Type="http://schemas.openxmlformats.org/officeDocument/2006/relationships/image" Target="../media/image9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66.png"/><Relationship Id="rId18" Type="http://schemas.openxmlformats.org/officeDocument/2006/relationships/image" Target="../media/image61.svg"/><Relationship Id="rId26" Type="http://schemas.openxmlformats.org/officeDocument/2006/relationships/image" Target="../media/image41.svg"/><Relationship Id="rId3" Type="http://schemas.openxmlformats.org/officeDocument/2006/relationships/image" Target="../media/image96.svg"/><Relationship Id="rId21" Type="http://schemas.openxmlformats.org/officeDocument/2006/relationships/image" Target="../media/image44.png"/><Relationship Id="rId7" Type="http://schemas.openxmlformats.org/officeDocument/2006/relationships/image" Target="../media/image98.svg"/><Relationship Id="rId12" Type="http://schemas.openxmlformats.org/officeDocument/2006/relationships/image" Target="../media/image37.svg"/><Relationship Id="rId17" Type="http://schemas.openxmlformats.org/officeDocument/2006/relationships/image" Target="../media/image60.png"/><Relationship Id="rId25" Type="http://schemas.openxmlformats.org/officeDocument/2006/relationships/image" Target="../media/image40.png"/><Relationship Id="rId2" Type="http://schemas.openxmlformats.org/officeDocument/2006/relationships/image" Target="../media/image95.png"/><Relationship Id="rId16" Type="http://schemas.openxmlformats.org/officeDocument/2006/relationships/image" Target="../media/image107.svg"/><Relationship Id="rId20" Type="http://schemas.openxmlformats.org/officeDocument/2006/relationships/image" Target="../media/image39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36.png"/><Relationship Id="rId24" Type="http://schemas.openxmlformats.org/officeDocument/2006/relationships/image" Target="../media/image47.svg"/><Relationship Id="rId32" Type="http://schemas.openxmlformats.org/officeDocument/2006/relationships/image" Target="../media/image63.svg"/><Relationship Id="rId5" Type="http://schemas.openxmlformats.org/officeDocument/2006/relationships/image" Target="../media/image32.svg"/><Relationship Id="rId15" Type="http://schemas.openxmlformats.org/officeDocument/2006/relationships/image" Target="../media/image106.png"/><Relationship Id="rId23" Type="http://schemas.openxmlformats.org/officeDocument/2006/relationships/image" Target="../media/image46.png"/><Relationship Id="rId28" Type="http://schemas.openxmlformats.org/officeDocument/2006/relationships/image" Target="../media/image43.svg"/><Relationship Id="rId10" Type="http://schemas.openxmlformats.org/officeDocument/2006/relationships/image" Target="../media/image105.svg"/><Relationship Id="rId19" Type="http://schemas.openxmlformats.org/officeDocument/2006/relationships/image" Target="../media/image38.png"/><Relationship Id="rId31" Type="http://schemas.openxmlformats.org/officeDocument/2006/relationships/image" Target="../media/image62.png"/><Relationship Id="rId4" Type="http://schemas.openxmlformats.org/officeDocument/2006/relationships/image" Target="../media/image31.png"/><Relationship Id="rId9" Type="http://schemas.openxmlformats.org/officeDocument/2006/relationships/image" Target="../media/image104.png"/><Relationship Id="rId14" Type="http://schemas.openxmlformats.org/officeDocument/2006/relationships/image" Target="../media/image67.svg"/><Relationship Id="rId22" Type="http://schemas.openxmlformats.org/officeDocument/2006/relationships/image" Target="../media/image45.svg"/><Relationship Id="rId27" Type="http://schemas.openxmlformats.org/officeDocument/2006/relationships/image" Target="../media/image42.png"/><Relationship Id="rId30" Type="http://schemas.openxmlformats.org/officeDocument/2006/relationships/image" Target="../media/image6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66.png"/><Relationship Id="rId18" Type="http://schemas.openxmlformats.org/officeDocument/2006/relationships/image" Target="../media/image61.svg"/><Relationship Id="rId26" Type="http://schemas.openxmlformats.org/officeDocument/2006/relationships/image" Target="../media/image41.svg"/><Relationship Id="rId3" Type="http://schemas.openxmlformats.org/officeDocument/2006/relationships/image" Target="../media/image96.svg"/><Relationship Id="rId21" Type="http://schemas.openxmlformats.org/officeDocument/2006/relationships/image" Target="../media/image44.png"/><Relationship Id="rId7" Type="http://schemas.openxmlformats.org/officeDocument/2006/relationships/image" Target="../media/image98.svg"/><Relationship Id="rId12" Type="http://schemas.openxmlformats.org/officeDocument/2006/relationships/image" Target="../media/image37.svg"/><Relationship Id="rId17" Type="http://schemas.openxmlformats.org/officeDocument/2006/relationships/image" Target="../media/image60.png"/><Relationship Id="rId25" Type="http://schemas.openxmlformats.org/officeDocument/2006/relationships/image" Target="../media/image40.png"/><Relationship Id="rId2" Type="http://schemas.openxmlformats.org/officeDocument/2006/relationships/image" Target="../media/image95.png"/><Relationship Id="rId16" Type="http://schemas.openxmlformats.org/officeDocument/2006/relationships/image" Target="../media/image107.svg"/><Relationship Id="rId20" Type="http://schemas.openxmlformats.org/officeDocument/2006/relationships/image" Target="../media/image39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36.png"/><Relationship Id="rId24" Type="http://schemas.openxmlformats.org/officeDocument/2006/relationships/image" Target="../media/image47.svg"/><Relationship Id="rId32" Type="http://schemas.openxmlformats.org/officeDocument/2006/relationships/image" Target="../media/image63.svg"/><Relationship Id="rId5" Type="http://schemas.openxmlformats.org/officeDocument/2006/relationships/image" Target="../media/image32.svg"/><Relationship Id="rId15" Type="http://schemas.openxmlformats.org/officeDocument/2006/relationships/image" Target="../media/image106.png"/><Relationship Id="rId23" Type="http://schemas.openxmlformats.org/officeDocument/2006/relationships/image" Target="../media/image46.png"/><Relationship Id="rId28" Type="http://schemas.openxmlformats.org/officeDocument/2006/relationships/image" Target="../media/image43.svg"/><Relationship Id="rId10" Type="http://schemas.openxmlformats.org/officeDocument/2006/relationships/image" Target="../media/image105.svg"/><Relationship Id="rId19" Type="http://schemas.openxmlformats.org/officeDocument/2006/relationships/image" Target="../media/image38.png"/><Relationship Id="rId31" Type="http://schemas.openxmlformats.org/officeDocument/2006/relationships/image" Target="../media/image62.png"/><Relationship Id="rId4" Type="http://schemas.openxmlformats.org/officeDocument/2006/relationships/image" Target="../media/image31.png"/><Relationship Id="rId9" Type="http://schemas.openxmlformats.org/officeDocument/2006/relationships/image" Target="../media/image104.png"/><Relationship Id="rId14" Type="http://schemas.openxmlformats.org/officeDocument/2006/relationships/image" Target="../media/image67.svg"/><Relationship Id="rId22" Type="http://schemas.openxmlformats.org/officeDocument/2006/relationships/image" Target="../media/image45.svg"/><Relationship Id="rId27" Type="http://schemas.openxmlformats.org/officeDocument/2006/relationships/image" Target="../media/image42.png"/><Relationship Id="rId30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UKOUG 2021 Spring Tech Summit|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36" y="4396671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33" y="4687296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09" y="4630016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F12D2D-7CCC-46B5-937E-63484F9922DF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defTabSz="685800">
              <a:buClrTx/>
              <a:defRPr/>
            </a:pPr>
            <a:r>
              <a:rPr lang="nl-NL" sz="1350" b="1" kern="1200" dirty="0"/>
              <a:t>UKOUG Spring Tech </a:t>
            </a:r>
            <a:r>
              <a:rPr lang="nl-NL" sz="1350" b="1" kern="1200" dirty="0" err="1"/>
              <a:t>Summit</a:t>
            </a:r>
            <a:r>
              <a:rPr lang="nl-NL" sz="1350" b="1" kern="1200" dirty="0"/>
              <a:t>, April 2021</a:t>
            </a:r>
          </a:p>
          <a:p>
            <a:pPr lvl="0" defTabSz="685800">
              <a:buClrTx/>
              <a:defRPr/>
            </a:pPr>
            <a:r>
              <a:rPr lang="nl-NL" sz="1350" b="1" kern="1200" dirty="0"/>
              <a:t>Lucas Jellema, </a:t>
            </a:r>
            <a:r>
              <a:rPr lang="nl-NL" sz="1350" kern="1200" dirty="0"/>
              <a:t>CTO &amp; Architect AMIS | Conclusion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F7752D-32F2-48F3-93E1-355CF331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40" y="916363"/>
            <a:ext cx="4861529" cy="267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6F5EE0-B3F9-491A-9CA7-7380090F5F89}"/>
              </a:ext>
            </a:extLst>
          </p:cNvPr>
          <p:cNvSpPr txBox="1"/>
          <p:nvPr/>
        </p:nvSpPr>
        <p:spPr>
          <a:xfrm>
            <a:off x="7161567" y="5171499"/>
            <a:ext cx="19941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Sources </a:t>
            </a:r>
            <a:r>
              <a:rPr lang="nl-NL" sz="9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 slides:</a:t>
            </a:r>
            <a:r>
              <a:rPr lang="nl-NL" sz="9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sz="9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sz="900" b="1" dirty="0">
                <a:solidFill>
                  <a:schemeClr val="bg1">
                    <a:lumMod val="50000"/>
                  </a:schemeClr>
                </a:solidFill>
              </a:rPr>
              <a:t>bit.ly/cloud-native-ogb-apacouc2020</a:t>
            </a:r>
            <a:endParaRPr lang="en-NL" sz="9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2CB0EDF-8F24-48BC-9BAE-2B653BFF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05" y="112876"/>
            <a:ext cx="1426561" cy="5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Always Free Tier</a:t>
            </a:r>
          </a:p>
          <a:p>
            <a:pPr lvl="1"/>
            <a:r>
              <a:rPr lang="en-US" sz="1500" dirty="0"/>
              <a:t>Autonomous Database/Data Warehouse (two instances)</a:t>
            </a:r>
          </a:p>
          <a:p>
            <a:pPr lvl="1"/>
            <a:r>
              <a:rPr lang="en-US" sz="1500" dirty="0"/>
              <a:t>Compute VMs (two instances)</a:t>
            </a:r>
          </a:p>
          <a:p>
            <a:pPr lvl="1"/>
            <a:r>
              <a:rPr lang="en-US" sz="1500" dirty="0"/>
              <a:t>Block, Object and Archive Storage</a:t>
            </a:r>
          </a:p>
          <a:p>
            <a:pPr lvl="1"/>
            <a:r>
              <a:rPr lang="en-US" sz="1500" dirty="0"/>
              <a:t>Load Balancer and Data Egress</a:t>
            </a:r>
          </a:p>
          <a:p>
            <a:pPr lvl="1"/>
            <a:r>
              <a:rPr lang="en-US" sz="1500" dirty="0"/>
              <a:t>Monitoring and Notifications</a:t>
            </a:r>
          </a:p>
          <a:p>
            <a:pPr lvl="1"/>
            <a:r>
              <a:rPr lang="en-US" sz="1500" dirty="0"/>
              <a:t>Logging &amp; Log Analytics</a:t>
            </a:r>
          </a:p>
          <a:p>
            <a:pPr lvl="1"/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2DAB-402C-4AF3-9EC8-25011BE4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74" y="3765540"/>
            <a:ext cx="5911200" cy="1180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BF973-54A6-4282-88A8-01D125E90F2C}"/>
              </a:ext>
            </a:extLst>
          </p:cNvPr>
          <p:cNvSpPr txBox="1"/>
          <p:nvPr/>
        </p:nvSpPr>
        <p:spPr>
          <a:xfrm>
            <a:off x="2985474" y="4790942"/>
            <a:ext cx="8483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>
                <a:solidFill>
                  <a:schemeClr val="tx1"/>
                </a:solidFill>
              </a:rPr>
              <a:t>as of 25</a:t>
            </a:r>
            <a:r>
              <a:rPr lang="en-US" sz="500" i="1" baseline="30000" dirty="0">
                <a:solidFill>
                  <a:schemeClr val="tx1"/>
                </a:solidFill>
              </a:rPr>
              <a:t>th</a:t>
            </a:r>
            <a:r>
              <a:rPr lang="en-US" sz="500" i="1" dirty="0">
                <a:solidFill>
                  <a:schemeClr val="tx1"/>
                </a:solidFill>
              </a:rPr>
              <a:t> October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EC74A-131D-4455-B974-A11775E7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 –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planned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2050" name="Picture 2" descr="OCI-regiokaart">
            <a:extLst>
              <a:ext uri="{FF2B5EF4-FFF2-40B4-BE49-F238E27FC236}">
                <a16:creationId xmlns:a16="http://schemas.microsoft.com/office/drawing/2014/main" id="{35C9FA3A-E564-41A3-97AA-B83623BC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7" y="888407"/>
            <a:ext cx="8997845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2FCE2-FD7D-4E6A-B757-F2FFBE8A7A21}"/>
              </a:ext>
            </a:extLst>
          </p:cNvPr>
          <p:cNvSpPr txBox="1"/>
          <p:nvPr/>
        </p:nvSpPr>
        <p:spPr>
          <a:xfrm>
            <a:off x="73077" y="4776921"/>
            <a:ext cx="19813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source: oracle.com – April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90A83-7C01-4445-947A-B85BD722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03" y="2051685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1CA2A-9EB9-4876-BA78-DDE687FA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091" y="2299335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3578A-AAA1-4DA2-BB7F-36F8D355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59" y="2276475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97D883-6161-4B1C-8B72-9518B0C2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50" y="1950714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650BB9-D8FE-43DD-A1E5-28F098EA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30" y="2328865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DDA4E5-5D47-448E-BFD0-60436AE0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50" y="2023109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12793-CFFD-42DF-9A27-E221ABF1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2" y="4282275"/>
            <a:ext cx="159378" cy="15213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CB08E-5805-4A10-9903-10678D908227}"/>
              </a:ext>
            </a:extLst>
          </p:cNvPr>
          <p:cNvSpPr txBox="1"/>
          <p:nvPr/>
        </p:nvSpPr>
        <p:spPr>
          <a:xfrm>
            <a:off x="343668" y="4270083"/>
            <a:ext cx="17168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Microsoft Interconnect Azure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D4C90D-90CD-4B40-8E03-4484CDF9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174" y="2053589"/>
            <a:ext cx="101788" cy="9716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3A964A0-1A14-4B4C-9C56-8071DBDBEEBB}"/>
              </a:ext>
            </a:extLst>
          </p:cNvPr>
          <p:cNvGrpSpPr/>
          <p:nvPr/>
        </p:nvGrpSpPr>
        <p:grpSpPr>
          <a:xfrm>
            <a:off x="2850303" y="5377057"/>
            <a:ext cx="858931" cy="727283"/>
            <a:chOff x="3406274" y="1436411"/>
            <a:chExt cx="903246" cy="96971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D5E172B-D388-4FBB-A35A-CEA0FAF1CA6F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152ABC4-A98C-4A04-9330-7B6942654C38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593B53A-03CB-4C2D-A66E-918B12F9FDB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BFEB4D0-E4C8-4785-A042-E14EA49A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5" name="Freeform 38">
                  <a:extLst>
                    <a:ext uri="{FF2B5EF4-FFF2-40B4-BE49-F238E27FC236}">
                      <a16:creationId xmlns:a16="http://schemas.microsoft.com/office/drawing/2014/main" id="{9026716B-60D7-4C04-924C-B752EB449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0625E67-1BDA-4F33-9F7D-775CA641770C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F35897-2CB5-4282-A95D-36B916E0A163}"/>
              </a:ext>
            </a:extLst>
          </p:cNvPr>
          <p:cNvGrpSpPr/>
          <p:nvPr/>
        </p:nvGrpSpPr>
        <p:grpSpPr>
          <a:xfrm>
            <a:off x="5462945" y="5302995"/>
            <a:ext cx="604457" cy="681633"/>
            <a:chOff x="2558095" y="3775928"/>
            <a:chExt cx="805942" cy="9088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16D3A6-1CA4-41BC-9F03-BF684CCAD0B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066966-C1AE-4573-8DAC-B4666044A72C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 3">
                <a:extLst>
                  <a:ext uri="{FF2B5EF4-FFF2-40B4-BE49-F238E27FC236}">
                    <a16:creationId xmlns:a16="http://schemas.microsoft.com/office/drawing/2014/main" id="{F825587E-4A1A-4480-9FA0-888194EE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DCC53C-B48A-48FC-AA1A-8D73DA59544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CA901B9-47EC-489B-8747-CF8E9D1768DC}"/>
              </a:ext>
            </a:extLst>
          </p:cNvPr>
          <p:cNvGrpSpPr/>
          <p:nvPr/>
        </p:nvGrpSpPr>
        <p:grpSpPr>
          <a:xfrm>
            <a:off x="1911333" y="5383905"/>
            <a:ext cx="604457" cy="621257"/>
            <a:chOff x="3598123" y="4996609"/>
            <a:chExt cx="805942" cy="82834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D7BCED8-3F23-472C-AA84-B56942FF0AB8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B530BBB-00FB-49A7-884A-AD2E21B902F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285CE6B-9507-4DF8-B562-E43C80CD9BCB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6" name="Freeform 2">
                  <a:extLst>
                    <a:ext uri="{FF2B5EF4-FFF2-40B4-BE49-F238E27FC236}">
                      <a16:creationId xmlns:a16="http://schemas.microsoft.com/office/drawing/2014/main" id="{F6D18603-3087-4701-B157-9DB933905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7" name="Freeform 3">
                  <a:extLst>
                    <a:ext uri="{FF2B5EF4-FFF2-40B4-BE49-F238E27FC236}">
                      <a16:creationId xmlns:a16="http://schemas.microsoft.com/office/drawing/2014/main" id="{81451956-9A3D-4FDF-B0BC-BFF8C69EB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C4D65D6-EABF-42D9-B0BB-F893668DB91E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10F24C-228C-41BD-9342-F88E3054C940}"/>
              </a:ext>
            </a:extLst>
          </p:cNvPr>
          <p:cNvGrpSpPr/>
          <p:nvPr/>
        </p:nvGrpSpPr>
        <p:grpSpPr>
          <a:xfrm>
            <a:off x="8237304" y="5319974"/>
            <a:ext cx="677903" cy="749119"/>
            <a:chOff x="6219361" y="4416079"/>
            <a:chExt cx="903871" cy="998824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35B7B5D-8B06-462B-BFEF-5EE03032F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AFDB67-75BF-483E-B97D-4967B22814B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DFC8E6-7071-4D76-AF11-70EFAC90F277}"/>
              </a:ext>
            </a:extLst>
          </p:cNvPr>
          <p:cNvGrpSpPr/>
          <p:nvPr/>
        </p:nvGrpSpPr>
        <p:grpSpPr>
          <a:xfrm>
            <a:off x="6767877" y="5184160"/>
            <a:ext cx="953417" cy="1020745"/>
            <a:chOff x="322504" y="1084396"/>
            <a:chExt cx="1271222" cy="1360993"/>
          </a:xfrm>
        </p:grpSpPr>
        <p:pic>
          <p:nvPicPr>
            <p:cNvPr id="92" name="Graphic 71">
              <a:extLst>
                <a:ext uri="{FF2B5EF4-FFF2-40B4-BE49-F238E27FC236}">
                  <a16:creationId xmlns:a16="http://schemas.microsoft.com/office/drawing/2014/main" id="{4471EDA1-46CC-4552-BAC3-1CB7D88B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FE04636-4786-4C99-B99A-4511E02022F5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07C35C96-7C33-4975-9BB3-715AA5F3F3A7}"/>
              </a:ext>
            </a:extLst>
          </p:cNvPr>
          <p:cNvSpPr/>
          <p:nvPr/>
        </p:nvSpPr>
        <p:spPr>
          <a:xfrm>
            <a:off x="3412519" y="5202129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4E91B65-4CCD-48B0-B33F-914D773265F7}"/>
              </a:ext>
            </a:extLst>
          </p:cNvPr>
          <p:cNvSpPr/>
          <p:nvPr/>
        </p:nvSpPr>
        <p:spPr>
          <a:xfrm>
            <a:off x="6032201" y="573951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82E55224-D50F-42D3-A04A-4326049B03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2323" y="5349637"/>
            <a:ext cx="465699" cy="465699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43F570E-EA61-4BD5-A59F-3D508789AA82}"/>
              </a:ext>
            </a:extLst>
          </p:cNvPr>
          <p:cNvSpPr/>
          <p:nvPr/>
        </p:nvSpPr>
        <p:spPr>
          <a:xfrm>
            <a:off x="3876145" y="59225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1221487F-ACE7-42CB-A298-DA9A04A645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4087" y="5468007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BA5D5AC-85FD-47AF-BF4E-89543AC6AD4A}"/>
              </a:ext>
            </a:extLst>
          </p:cNvPr>
          <p:cNvSpPr/>
          <p:nvPr/>
        </p:nvSpPr>
        <p:spPr>
          <a:xfrm>
            <a:off x="55752" y="595120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FF57B06F-4D1F-4E75-BC64-D60036CFF8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333" y="5520495"/>
            <a:ext cx="496952" cy="496952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66054633-2EAF-48E6-BBA9-D729214FEA53}"/>
              </a:ext>
            </a:extLst>
          </p:cNvPr>
          <p:cNvSpPr/>
          <p:nvPr/>
        </p:nvSpPr>
        <p:spPr>
          <a:xfrm>
            <a:off x="861694" y="5751575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6402691D-E12B-49C4-AF50-6D9E5A9BF0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7933" y="5319474"/>
            <a:ext cx="496952" cy="496952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E8E08AB1-B2BD-46E7-B589-60BB26E2B9C9}"/>
              </a:ext>
            </a:extLst>
          </p:cNvPr>
          <p:cNvSpPr/>
          <p:nvPr/>
        </p:nvSpPr>
        <p:spPr>
          <a:xfrm>
            <a:off x="-427630" y="-2116100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C7825B96-D2A8-47E6-98C0-CB0E7DDB74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91409" y="-2536912"/>
            <a:ext cx="496952" cy="496952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7DAA4149-7086-42DF-9AB3-D64FFC78E69C}"/>
              </a:ext>
            </a:extLst>
          </p:cNvPr>
          <p:cNvSpPr/>
          <p:nvPr/>
        </p:nvSpPr>
        <p:spPr>
          <a:xfrm>
            <a:off x="-381068" y="-1341558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C320E225-94A8-48FE-9381-0D0FC711E5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15900" y="-1772264"/>
            <a:ext cx="496952" cy="49695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FC172AE8-2D61-45FD-9FDE-3714AC88BBBC}"/>
              </a:ext>
            </a:extLst>
          </p:cNvPr>
          <p:cNvSpPr/>
          <p:nvPr/>
        </p:nvSpPr>
        <p:spPr>
          <a:xfrm>
            <a:off x="197427" y="5666582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54714834-6B17-460C-A759-CAF16683C87A}"/>
              </a:ext>
            </a:extLst>
          </p:cNvPr>
          <p:cNvSpPr/>
          <p:nvPr/>
        </p:nvSpPr>
        <p:spPr>
          <a:xfrm>
            <a:off x="343137" y="5265739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CD87355-B954-402E-96A5-179406C420B8}"/>
              </a:ext>
            </a:extLst>
          </p:cNvPr>
          <p:cNvSpPr txBox="1"/>
          <p:nvPr/>
        </p:nvSpPr>
        <p:spPr>
          <a:xfrm>
            <a:off x="412613" y="5309974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BC1781-4067-441B-9B16-EAB93E90917B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5FA322-AC2D-413E-950F-473475BE976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93740E-35E0-4001-A1BF-F110244CCCD9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E73C4C9-8DD6-4893-A9F6-D9F33ED58AF7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1" name="Freeform 37">
                  <a:extLst>
                    <a:ext uri="{FF2B5EF4-FFF2-40B4-BE49-F238E27FC236}">
                      <a16:creationId xmlns:a16="http://schemas.microsoft.com/office/drawing/2014/main" id="{14876A90-F2E1-452B-8E8F-7A9F5017E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2" name="Freeform 38">
                  <a:extLst>
                    <a:ext uri="{FF2B5EF4-FFF2-40B4-BE49-F238E27FC236}">
                      <a16:creationId xmlns:a16="http://schemas.microsoft.com/office/drawing/2014/main" id="{CDCFB27E-9E14-4837-BE02-02185E8838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712C255-8DB2-4201-A915-F1B035554455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CFD714A-EEAC-4FBF-9007-C0BF2716A97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E4859BA-8679-4CC9-AF7F-468D8C072782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DA23CC1-883A-4576-A779-3B8B88AC1F7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 3">
                <a:extLst>
                  <a:ext uri="{FF2B5EF4-FFF2-40B4-BE49-F238E27FC236}">
                    <a16:creationId xmlns:a16="http://schemas.microsoft.com/office/drawing/2014/main" id="{97EBF8F5-2509-4BBF-8378-28D4D7D77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C722BAC-BE53-4A41-964C-870CBBD864C2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F5A311-38FE-4711-A7EB-79A848E754B2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8CF87BB-291B-4BC7-A567-54C10B74CBF9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6E9F4F0-6B2A-489B-B0A6-277ADC364831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B17B322-06FF-4FF3-B949-9769F16A0160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3" name="Freeform 2">
                  <a:extLst>
                    <a:ext uri="{FF2B5EF4-FFF2-40B4-BE49-F238E27FC236}">
                      <a16:creationId xmlns:a16="http://schemas.microsoft.com/office/drawing/2014/main" id="{4DDA2AEA-6E7D-49D4-9BE1-55E49DC0F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4" name="Freeform 3">
                  <a:extLst>
                    <a:ext uri="{FF2B5EF4-FFF2-40B4-BE49-F238E27FC236}">
                      <a16:creationId xmlns:a16="http://schemas.microsoft.com/office/drawing/2014/main" id="{A8BB878D-593E-48AC-B23D-C37F8DDAD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51ACA1-3048-4F90-86EE-FF08F4998B83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52C47B0-DA37-4CCE-9FE6-AD5E4174720A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86" name="Graphic 88">
              <a:extLst>
                <a:ext uri="{FF2B5EF4-FFF2-40B4-BE49-F238E27FC236}">
                  <a16:creationId xmlns:a16="http://schemas.microsoft.com/office/drawing/2014/main" id="{B99AC64D-8818-45E4-AB94-B4086A52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5EFAE6-6188-4F7D-A419-EFFE92E10EF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169431-3455-4B61-B0A7-867CA2027266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89" name="Graphic 71">
              <a:extLst>
                <a:ext uri="{FF2B5EF4-FFF2-40B4-BE49-F238E27FC236}">
                  <a16:creationId xmlns:a16="http://schemas.microsoft.com/office/drawing/2014/main" id="{F77B8CF1-E675-47CA-ADFC-BFE25D6C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0A5601F-8C4F-4DD3-93B7-F54D761A9D0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7A81D51-7B3D-4DD1-86D3-431A57D43167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D67F4947-ED5A-4637-A82B-0937E842F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AB2072F-71E8-4CF0-BCCE-F25145DAC245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0B024E61-6C88-4E0E-86BF-DB197159D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9FD5FB5-79CF-4680-AA35-8942B1806FEF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A52CA695-5E05-483A-9E24-F74539C743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0B2A2304-A1A0-42C7-9B2B-64F8BE6F6FC6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7" name="Graphic 136">
            <a:extLst>
              <a:ext uri="{FF2B5EF4-FFF2-40B4-BE49-F238E27FC236}">
                <a16:creationId xmlns:a16="http://schemas.microsoft.com/office/drawing/2014/main" id="{C55CBCF8-B4A6-4CD2-8395-02E934B7F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3CBA681A-1452-4D64-9A85-72A2E697A3F9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E7E12F93-339C-4798-95B2-3F620EFA4C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39E443F-AA78-4792-8137-D7AA41CED175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17BE3009-387C-4852-AFC4-0DE4828B5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A38B3D0B-46ED-4495-A46B-FF3D1B7DC374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FA7AAB-62F9-424A-9B41-F3C154DCA367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4EC65-109B-4C59-8A62-840DAC896E63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887" y="1214582"/>
            <a:ext cx="377025" cy="411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68" y="2536682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16715"/>
            <a:chOff x="7450310" y="4389063"/>
            <a:chExt cx="955620" cy="955620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35213" y="5094430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89680" y="122905"/>
            <a:ext cx="724232" cy="685800"/>
            <a:chOff x="7652507" y="2584867"/>
            <a:chExt cx="805942" cy="97259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52507" y="3188131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33407"/>
            <a:ext cx="604457" cy="565863"/>
            <a:chOff x="2556672" y="1468849"/>
            <a:chExt cx="805942" cy="75448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565863"/>
            <a:chOff x="2556672" y="1468849"/>
            <a:chExt cx="805942" cy="754484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48291"/>
            <a:chOff x="375699" y="1131597"/>
            <a:chExt cx="1131055" cy="1131055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44826" y="186560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  <p:sp>
        <p:nvSpPr>
          <p:cNvPr id="296" name="Rectangle 295">
            <a:extLst>
              <a:ext uri="{FF2B5EF4-FFF2-40B4-BE49-F238E27FC236}">
                <a16:creationId xmlns:a16="http://schemas.microsoft.com/office/drawing/2014/main" id="{8BA0585C-9AC9-4D29-9F17-6BD9DBCCD09E}"/>
              </a:ext>
            </a:extLst>
          </p:cNvPr>
          <p:cNvSpPr/>
          <p:nvPr/>
        </p:nvSpPr>
        <p:spPr>
          <a:xfrm>
            <a:off x="5244406" y="3608682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48E1DF2F-A390-49DC-8AA6-914F29A60C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65929" y="3205775"/>
            <a:ext cx="496952" cy="496952"/>
          </a:xfrm>
          <a:prstGeom prst="rect">
            <a:avLst/>
          </a:prstGeom>
        </p:spPr>
      </p:pic>
      <p:sp>
        <p:nvSpPr>
          <p:cNvPr id="298" name="Rectangle 297">
            <a:extLst>
              <a:ext uri="{FF2B5EF4-FFF2-40B4-BE49-F238E27FC236}">
                <a16:creationId xmlns:a16="http://schemas.microsoft.com/office/drawing/2014/main" id="{143D4B67-0ACB-4E37-ADFE-A147948FF2C5}"/>
              </a:ext>
            </a:extLst>
          </p:cNvPr>
          <p:cNvSpPr/>
          <p:nvPr/>
        </p:nvSpPr>
        <p:spPr>
          <a:xfrm>
            <a:off x="6167772" y="3079961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299" name="Graphic 298">
            <a:extLst>
              <a:ext uri="{FF2B5EF4-FFF2-40B4-BE49-F238E27FC236}">
                <a16:creationId xmlns:a16="http://schemas.microsoft.com/office/drawing/2014/main" id="{C1250E4D-10B5-422D-B556-676168BF1E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10296" y="2787241"/>
            <a:ext cx="397717" cy="397717"/>
          </a:xfrm>
          <a:prstGeom prst="rect">
            <a:avLst/>
          </a:prstGeom>
        </p:spPr>
      </p:pic>
      <p:sp>
        <p:nvSpPr>
          <p:cNvPr id="300" name="Rectangle 299">
            <a:extLst>
              <a:ext uri="{FF2B5EF4-FFF2-40B4-BE49-F238E27FC236}">
                <a16:creationId xmlns:a16="http://schemas.microsoft.com/office/drawing/2014/main" id="{F281FBB1-2FC1-42B8-83C7-4218A814172B}"/>
              </a:ext>
            </a:extLst>
          </p:cNvPr>
          <p:cNvSpPr/>
          <p:nvPr/>
        </p:nvSpPr>
        <p:spPr>
          <a:xfrm>
            <a:off x="5830715" y="207809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01" name="Graphic 300">
            <a:extLst>
              <a:ext uri="{FF2B5EF4-FFF2-40B4-BE49-F238E27FC236}">
                <a16:creationId xmlns:a16="http://schemas.microsoft.com/office/drawing/2014/main" id="{5D5F0486-0182-433E-BDB0-F55236394E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70570" y="1789531"/>
            <a:ext cx="394989" cy="394989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C3AA27B6-0E79-4DB1-9ACA-1B45C492B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02117" y="3569518"/>
            <a:ext cx="378986" cy="378986"/>
          </a:xfrm>
          <a:prstGeom prst="rect">
            <a:avLst/>
          </a:prstGeom>
        </p:spPr>
      </p:pic>
      <p:sp>
        <p:nvSpPr>
          <p:cNvPr id="304" name="Rectangle 303">
            <a:extLst>
              <a:ext uri="{FF2B5EF4-FFF2-40B4-BE49-F238E27FC236}">
                <a16:creationId xmlns:a16="http://schemas.microsoft.com/office/drawing/2014/main" id="{498CD2BB-2374-4866-BE2F-0AC8C4F24AF0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ABD3417-7F53-43D5-854D-9FB049686C39}"/>
              </a:ext>
            </a:extLst>
          </p:cNvPr>
          <p:cNvSpPr/>
          <p:nvPr/>
        </p:nvSpPr>
        <p:spPr>
          <a:xfrm>
            <a:off x="4749506" y="81342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06" name="Graphic 305">
            <a:extLst>
              <a:ext uri="{FF2B5EF4-FFF2-40B4-BE49-F238E27FC236}">
                <a16:creationId xmlns:a16="http://schemas.microsoft.com/office/drawing/2014/main" id="{58DC4C26-1C23-41AD-BFCF-C966B315884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pic>
        <p:nvPicPr>
          <p:cNvPr id="307" name="Graphic 306">
            <a:extLst>
              <a:ext uri="{FF2B5EF4-FFF2-40B4-BE49-F238E27FC236}">
                <a16:creationId xmlns:a16="http://schemas.microsoft.com/office/drawing/2014/main" id="{941A5C18-FBD8-42F8-963D-8870700618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941037" y="492071"/>
            <a:ext cx="399391" cy="399391"/>
          </a:xfrm>
          <a:prstGeom prst="rect">
            <a:avLst/>
          </a:prstGeom>
        </p:spPr>
      </p:pic>
      <p:sp>
        <p:nvSpPr>
          <p:cNvPr id="308" name="Rectangle 307">
            <a:extLst>
              <a:ext uri="{FF2B5EF4-FFF2-40B4-BE49-F238E27FC236}">
                <a16:creationId xmlns:a16="http://schemas.microsoft.com/office/drawing/2014/main" id="{2A3E54CF-39DF-4B72-9A6E-8CB6FEAB07E6}"/>
              </a:ext>
            </a:extLst>
          </p:cNvPr>
          <p:cNvSpPr/>
          <p:nvPr/>
        </p:nvSpPr>
        <p:spPr>
          <a:xfrm>
            <a:off x="2331305" y="14555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09" name="Graphic 308">
            <a:extLst>
              <a:ext uri="{FF2B5EF4-FFF2-40B4-BE49-F238E27FC236}">
                <a16:creationId xmlns:a16="http://schemas.microsoft.com/office/drawing/2014/main" id="{1725BC99-2417-497F-8995-6C5AEC1561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75353" y="1037593"/>
            <a:ext cx="496952" cy="496952"/>
          </a:xfrm>
          <a:prstGeom prst="rect">
            <a:avLst/>
          </a:prstGeom>
        </p:spPr>
      </p:pic>
      <p:sp>
        <p:nvSpPr>
          <p:cNvPr id="310" name="Rectangle 309">
            <a:extLst>
              <a:ext uri="{FF2B5EF4-FFF2-40B4-BE49-F238E27FC236}">
                <a16:creationId xmlns:a16="http://schemas.microsoft.com/office/drawing/2014/main" id="{73F41716-4734-41C2-BF52-44F77A58501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DA980FE4-A892-41AE-81C8-50DE54B956EB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313" name="Graphic 312">
            <a:extLst>
              <a:ext uri="{FF2B5EF4-FFF2-40B4-BE49-F238E27FC236}">
                <a16:creationId xmlns:a16="http://schemas.microsoft.com/office/drawing/2014/main" id="{B8C04D86-1109-435B-90A9-673893C8DE6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314" name="Rectangle 313">
            <a:extLst>
              <a:ext uri="{FF2B5EF4-FFF2-40B4-BE49-F238E27FC236}">
                <a16:creationId xmlns:a16="http://schemas.microsoft.com/office/drawing/2014/main" id="{32336609-3E44-4A4D-B057-1BD9401BBE6E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7E4F7803-27C9-46D6-B1DD-3146275F20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316" name="Rectangle 315">
            <a:extLst>
              <a:ext uri="{FF2B5EF4-FFF2-40B4-BE49-F238E27FC236}">
                <a16:creationId xmlns:a16="http://schemas.microsoft.com/office/drawing/2014/main" id="{1E1E519E-611D-4A91-8955-7AF0CD99C173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317" name="Graphic 316">
            <a:extLst>
              <a:ext uri="{FF2B5EF4-FFF2-40B4-BE49-F238E27FC236}">
                <a16:creationId xmlns:a16="http://schemas.microsoft.com/office/drawing/2014/main" id="{43CB855C-7245-4FEA-A904-5056D07A370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F2A9BCE-9F8D-4EAE-BC15-F44FBE3E9D24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53FBD02E-C592-4FC1-9461-883AB9C8880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E0881C1D-651F-47FD-A7D4-D488C2FF53CF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7CC04B7A-1AFB-48DD-AFA9-B234A2238C8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2C975B2A-9CB8-45FD-9C33-CAFB71539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453CA182-4F42-4255-8579-638517199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D3893591-C4D4-4C9C-8C77-4F2CEE3E4981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DCD76C6-3755-41B7-836A-FF3D92C8B70C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F1E6E999-DC5E-4A17-8C4C-FF16C6F93E97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05B313F-86B0-42A9-9FED-56475E1F29B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4B2F3BF4-612A-40A0-B59D-74F57140C501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336" name="Freeform 2">
                  <a:extLst>
                    <a:ext uri="{FF2B5EF4-FFF2-40B4-BE49-F238E27FC236}">
                      <a16:creationId xmlns:a16="http://schemas.microsoft.com/office/drawing/2014/main" id="{44BBACE4-A452-4672-A976-5C2BFB0C9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7" name="Freeform 3">
                  <a:extLst>
                    <a:ext uri="{FF2B5EF4-FFF2-40B4-BE49-F238E27FC236}">
                      <a16:creationId xmlns:a16="http://schemas.microsoft.com/office/drawing/2014/main" id="{8C7DF8DD-9C5B-4A07-B74F-B9AD77553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A12D454-C28D-42BA-9863-EF81552B617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E5D0CE5A-0DA7-4349-942C-9D77EA71A4F1}"/>
              </a:ext>
            </a:extLst>
          </p:cNvPr>
          <p:cNvSpPr/>
          <p:nvPr/>
        </p:nvSpPr>
        <p:spPr>
          <a:xfrm>
            <a:off x="3306545" y="3836523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D5959280-CE4F-489C-81A0-800AD683966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340" name="Graphic 339">
            <a:extLst>
              <a:ext uri="{FF2B5EF4-FFF2-40B4-BE49-F238E27FC236}">
                <a16:creationId xmlns:a16="http://schemas.microsoft.com/office/drawing/2014/main" id="{613B2E0D-DA9A-4950-8914-FD62486FF76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341" name="Rectangle 340">
            <a:extLst>
              <a:ext uri="{FF2B5EF4-FFF2-40B4-BE49-F238E27FC236}">
                <a16:creationId xmlns:a16="http://schemas.microsoft.com/office/drawing/2014/main" id="{F3CFC244-0794-42E7-A775-4898FD6D19E1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342" name="Graphic 341">
            <a:extLst>
              <a:ext uri="{FF2B5EF4-FFF2-40B4-BE49-F238E27FC236}">
                <a16:creationId xmlns:a16="http://schemas.microsoft.com/office/drawing/2014/main" id="{0A87B027-1068-4AF6-8900-9589321FCF5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343" name="Rectangle 342">
            <a:extLst>
              <a:ext uri="{FF2B5EF4-FFF2-40B4-BE49-F238E27FC236}">
                <a16:creationId xmlns:a16="http://schemas.microsoft.com/office/drawing/2014/main" id="{EC526709-4B7D-4E5F-A17F-2F77A03816B1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D503A9C4-9F3F-4127-B1CD-F2EB1A0CF036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520D9DA-A8CD-4AA5-8B0B-F05FF2647438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6E3BF-D4CD-44BC-8E91-613C0DBB9833}"/>
              </a:ext>
            </a:extLst>
          </p:cNvPr>
          <p:cNvPicPr>
            <a:picLocks noChangeAspect="1"/>
          </p:cNvPicPr>
          <p:nvPr/>
        </p:nvPicPr>
        <p:blipFill>
          <a:blip r:embed="rId4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33376" y="1551764"/>
            <a:ext cx="456379" cy="414725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7AA74195-04C6-4A4F-9B2C-D99D6333A068}"/>
              </a:ext>
            </a:extLst>
          </p:cNvPr>
          <p:cNvSpPr/>
          <p:nvPr/>
        </p:nvSpPr>
        <p:spPr>
          <a:xfrm>
            <a:off x="6438923" y="1912188"/>
            <a:ext cx="685396" cy="46628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Service Connector Hub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A5DA0577-13D0-43CC-BA1B-2CA0922A2810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b="42580"/>
          <a:stretch/>
        </p:blipFill>
        <p:spPr>
          <a:xfrm>
            <a:off x="8306349" y="2564287"/>
            <a:ext cx="677902" cy="69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B3CD29B2-30B2-4F80-A0A9-0C7698CEE44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676651" y="2214615"/>
            <a:ext cx="488387" cy="48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0"/>
            <a:ext cx="4808935" cy="4239817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/>
              <a:t>Visual Builder Studio – </a:t>
            </a:r>
            <a:r>
              <a:rPr lang="nl-NL" sz="1650" dirty="0" err="1"/>
              <a:t>Automated</a:t>
            </a:r>
            <a:r>
              <a:rPr lang="nl-NL" sz="1650" dirty="0"/>
              <a:t> CI/CD</a:t>
            </a:r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VS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  <a:p>
            <a:pPr lvl="1"/>
            <a:r>
              <a:rPr lang="nl-NL" sz="1650" dirty="0"/>
              <a:t>OCI Mobile App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46889-4D79-4DEF-B8FE-049B28FD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0" b="44474"/>
          <a:stretch/>
        </p:blipFill>
        <p:spPr>
          <a:xfrm>
            <a:off x="5970054" y="3831757"/>
            <a:ext cx="1352704" cy="124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EAEC14-4935-4A17-964F-B380BB07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63" y="2919875"/>
            <a:ext cx="1212371" cy="2155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000928-84C3-4A1E-A73F-EEA687FA8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UKOUG 2021 Spring Tech Summit|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C1CFF90-9B3A-445F-A66D-0292A99E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05" y="112876"/>
            <a:ext cx="1426561" cy="5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38E487-D777-4DB2-ADDB-FDF82024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02530" y="4214531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73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6189334" y="2767162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19" y="3120242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4217" y="3120242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78223" y="3847698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18527F-0177-41A5-B7E4-433897FF7C8B}"/>
              </a:ext>
            </a:extLst>
          </p:cNvPr>
          <p:cNvSpPr/>
          <p:nvPr/>
        </p:nvSpPr>
        <p:spPr>
          <a:xfrm>
            <a:off x="3055604" y="1429729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427440-2F54-4CEA-A10C-D1C60156870C}"/>
              </a:ext>
            </a:extLst>
          </p:cNvPr>
          <p:cNvCxnSpPr/>
          <p:nvPr/>
        </p:nvCxnSpPr>
        <p:spPr>
          <a:xfrm>
            <a:off x="3143658" y="2140929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E570169-0E86-474D-8D3E-9B45BF80DDC5}"/>
              </a:ext>
            </a:extLst>
          </p:cNvPr>
          <p:cNvSpPr txBox="1"/>
          <p:nvPr/>
        </p:nvSpPr>
        <p:spPr>
          <a:xfrm>
            <a:off x="4496423" y="1639525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20378A0B-1BDB-46B2-A5A7-92FF8866AC57}"/>
              </a:ext>
            </a:extLst>
          </p:cNvPr>
          <p:cNvSpPr/>
          <p:nvPr/>
        </p:nvSpPr>
        <p:spPr>
          <a:xfrm>
            <a:off x="4593150" y="3024431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3A025DAA-5491-44B0-AEB6-D171EE64D086}"/>
              </a:ext>
            </a:extLst>
          </p:cNvPr>
          <p:cNvSpPr/>
          <p:nvPr/>
        </p:nvSpPr>
        <p:spPr>
          <a:xfrm>
            <a:off x="3055604" y="3456712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0CBCFF2-C840-4A47-AF46-963706D31DF4}"/>
              </a:ext>
            </a:extLst>
          </p:cNvPr>
          <p:cNvSpPr/>
          <p:nvPr/>
        </p:nvSpPr>
        <p:spPr>
          <a:xfrm>
            <a:off x="3055604" y="314004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135F6E4B-7380-4408-9000-14F7A5DAFA32}"/>
              </a:ext>
            </a:extLst>
          </p:cNvPr>
          <p:cNvSpPr/>
          <p:nvPr/>
        </p:nvSpPr>
        <p:spPr>
          <a:xfrm>
            <a:off x="3055604" y="3813155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FC4DFE38-67A9-466C-838A-053EB8875974}"/>
              </a:ext>
            </a:extLst>
          </p:cNvPr>
          <p:cNvSpPr/>
          <p:nvPr/>
        </p:nvSpPr>
        <p:spPr>
          <a:xfrm>
            <a:off x="3055604" y="414970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A9B91D-9DD1-461D-B7AB-0A9524BB2AC2}"/>
              </a:ext>
            </a:extLst>
          </p:cNvPr>
          <p:cNvSpPr/>
          <p:nvPr/>
        </p:nvSpPr>
        <p:spPr>
          <a:xfrm rot="1746319">
            <a:off x="5259811" y="1484677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9A5628F-6F90-4058-A684-76849645F9FD}"/>
              </a:ext>
            </a:extLst>
          </p:cNvPr>
          <p:cNvSpPr/>
          <p:nvPr/>
        </p:nvSpPr>
        <p:spPr>
          <a:xfrm>
            <a:off x="4152884" y="2025974"/>
            <a:ext cx="1354667" cy="6263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/>
              <a:t>3rd party </a:t>
            </a:r>
            <a:r>
              <a:rPr lang="nl-NL" sz="1000" dirty="0" err="1"/>
              <a:t>libraries</a:t>
            </a:r>
            <a:r>
              <a:rPr lang="nl-NL" sz="1000" dirty="0"/>
              <a:t> &amp; </a:t>
            </a:r>
            <a:r>
              <a:rPr lang="nl-NL" sz="1000" dirty="0" err="1"/>
              <a:t>frameworks</a:t>
            </a:r>
            <a:endParaRPr lang="nl-NL" sz="1000" dirty="0"/>
          </a:p>
          <a:p>
            <a:pPr algn="ctr"/>
            <a:endParaRPr lang="nl-NL" sz="1000" dirty="0"/>
          </a:p>
          <a:p>
            <a:pPr algn="ctr"/>
            <a:endParaRPr lang="en-NL" sz="1000" dirty="0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750D169-C875-4474-BD18-527F97E30533}"/>
              </a:ext>
            </a:extLst>
          </p:cNvPr>
          <p:cNvSpPr/>
          <p:nvPr/>
        </p:nvSpPr>
        <p:spPr>
          <a:xfrm rot="2260569">
            <a:off x="5921356" y="1190516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4898303" y="3628560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A79055B-933D-4401-90EB-87846A620525}"/>
              </a:ext>
            </a:extLst>
          </p:cNvPr>
          <p:cNvSpPr/>
          <p:nvPr/>
        </p:nvSpPr>
        <p:spPr>
          <a:xfrm>
            <a:off x="2713463" y="2891883"/>
            <a:ext cx="1125611" cy="498379"/>
          </a:xfrm>
          <a:custGeom>
            <a:avLst/>
            <a:gdLst>
              <a:gd name="connsiteX0" fmla="*/ 1092820 w 1125611"/>
              <a:gd name="connsiteY0" fmla="*/ 0 h 498379"/>
              <a:gd name="connsiteX1" fmla="*/ 988742 w 1125611"/>
              <a:gd name="connsiteY1" fmla="*/ 431180 h 498379"/>
              <a:gd name="connsiteX2" fmla="*/ 0 w 1125611"/>
              <a:gd name="connsiteY2" fmla="*/ 490654 h 49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611" h="498379">
                <a:moveTo>
                  <a:pt x="1092820" y="0"/>
                </a:moveTo>
                <a:cubicBezTo>
                  <a:pt x="1131849" y="174702"/>
                  <a:pt x="1170879" y="349404"/>
                  <a:pt x="988742" y="431180"/>
                </a:cubicBezTo>
                <a:cubicBezTo>
                  <a:pt x="806605" y="512956"/>
                  <a:pt x="403302" y="501805"/>
                  <a:pt x="0" y="49065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F33594-20F5-4A42-972C-B0D831148880}"/>
              </a:ext>
            </a:extLst>
          </p:cNvPr>
          <p:cNvSpPr/>
          <p:nvPr/>
        </p:nvSpPr>
        <p:spPr>
          <a:xfrm>
            <a:off x="4277577" y="2378242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712898B1-41DD-4F25-B507-442E06A1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3" y="2357762"/>
            <a:ext cx="234579" cy="2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C77B52F-82E9-4EC5-BE76-8AA641507FBB}"/>
              </a:ext>
            </a:extLst>
          </p:cNvPr>
          <p:cNvSpPr/>
          <p:nvPr/>
        </p:nvSpPr>
        <p:spPr>
          <a:xfrm>
            <a:off x="1836234" y="2505307"/>
            <a:ext cx="2475571" cy="1267793"/>
          </a:xfrm>
          <a:custGeom>
            <a:avLst/>
            <a:gdLst>
              <a:gd name="connsiteX0" fmla="*/ 2475571 w 2475571"/>
              <a:gd name="connsiteY0" fmla="*/ 0 h 1267793"/>
              <a:gd name="connsiteX1" fmla="*/ 2014654 w 2475571"/>
              <a:gd name="connsiteY1" fmla="*/ 1174595 h 1267793"/>
              <a:gd name="connsiteX2" fmla="*/ 0 w 2475571"/>
              <a:gd name="connsiteY2" fmla="*/ 1107688 h 126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571" h="1267793">
                <a:moveTo>
                  <a:pt x="2475571" y="0"/>
                </a:moveTo>
                <a:cubicBezTo>
                  <a:pt x="2451410" y="494990"/>
                  <a:pt x="2427249" y="989980"/>
                  <a:pt x="2014654" y="1174595"/>
                </a:cubicBezTo>
                <a:cubicBezTo>
                  <a:pt x="1602059" y="1359210"/>
                  <a:pt x="801029" y="1233449"/>
                  <a:pt x="0" y="110768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6D3279-B778-46C4-9C29-29D287F00946}"/>
              </a:ext>
            </a:extLst>
          </p:cNvPr>
          <p:cNvSpPr/>
          <p:nvPr/>
        </p:nvSpPr>
        <p:spPr>
          <a:xfrm>
            <a:off x="4928728" y="2376133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</a:t>
            </a:r>
            <a:endParaRPr lang="en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6BF3AED-2941-4AF8-B96A-DE544ECA478C}"/>
              </a:ext>
            </a:extLst>
          </p:cNvPr>
          <p:cNvSpPr/>
          <p:nvPr/>
        </p:nvSpPr>
        <p:spPr>
          <a:xfrm>
            <a:off x="633386" y="4315922"/>
            <a:ext cx="782524" cy="3539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r>
              <a:rPr lang="nl-NL" sz="1050" dirty="0"/>
              <a:t>?</a:t>
            </a:r>
            <a:endParaRPr lang="en-NL" sz="105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AC68A2-0930-4614-8415-08198DA92FC5}"/>
              </a:ext>
            </a:extLst>
          </p:cNvPr>
          <p:cNvSpPr/>
          <p:nvPr/>
        </p:nvSpPr>
        <p:spPr>
          <a:xfrm>
            <a:off x="1516090" y="4315922"/>
            <a:ext cx="921419" cy="3732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Monitoring?</a:t>
            </a:r>
            <a:endParaRPr lang="en-NL" sz="10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FE5730-BD3F-43D7-9796-D9FC8034135D}"/>
              </a:ext>
            </a:extLst>
          </p:cNvPr>
          <p:cNvSpPr/>
          <p:nvPr/>
        </p:nvSpPr>
        <p:spPr>
          <a:xfrm>
            <a:off x="3397405" y="2685147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76B245-A73D-450F-AC77-F6801DD2F55F}"/>
              </a:ext>
            </a:extLst>
          </p:cNvPr>
          <p:cNvSpPr/>
          <p:nvPr/>
        </p:nvSpPr>
        <p:spPr>
          <a:xfrm>
            <a:off x="5681436" y="2428453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F4ED5-6F9D-44DC-BADE-B622914F0162}"/>
              </a:ext>
            </a:extLst>
          </p:cNvPr>
          <p:cNvSpPr/>
          <p:nvPr/>
        </p:nvSpPr>
        <p:spPr>
          <a:xfrm rot="2734588">
            <a:off x="6263938" y="2628449"/>
            <a:ext cx="780585" cy="223800"/>
          </a:xfrm>
          <a:custGeom>
            <a:avLst/>
            <a:gdLst>
              <a:gd name="connsiteX0" fmla="*/ 0 w 780585"/>
              <a:gd name="connsiteY0" fmla="*/ 223800 h 223800"/>
              <a:gd name="connsiteX1" fmla="*/ 379141 w 780585"/>
              <a:gd name="connsiteY1" fmla="*/ 776 h 223800"/>
              <a:gd name="connsiteX2" fmla="*/ 780585 w 780585"/>
              <a:gd name="connsiteY2" fmla="*/ 164327 h 22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585" h="223800">
                <a:moveTo>
                  <a:pt x="0" y="223800"/>
                </a:moveTo>
                <a:cubicBezTo>
                  <a:pt x="124522" y="117244"/>
                  <a:pt x="249044" y="10688"/>
                  <a:pt x="379141" y="776"/>
                </a:cubicBezTo>
                <a:cubicBezTo>
                  <a:pt x="509239" y="-9136"/>
                  <a:pt x="644912" y="77595"/>
                  <a:pt x="780585" y="16432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3F2407-897B-4797-A45C-8D08E488D532}"/>
              </a:ext>
            </a:extLst>
          </p:cNvPr>
          <p:cNvSpPr/>
          <p:nvPr/>
        </p:nvSpPr>
        <p:spPr>
          <a:xfrm>
            <a:off x="3674125" y="1760424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27A837-8136-4BA2-B745-14329F74A820}"/>
              </a:ext>
            </a:extLst>
          </p:cNvPr>
          <p:cNvSpPr/>
          <p:nvPr/>
        </p:nvSpPr>
        <p:spPr>
          <a:xfrm>
            <a:off x="4326673" y="1799063"/>
            <a:ext cx="1256371" cy="121924"/>
          </a:xfrm>
          <a:custGeom>
            <a:avLst/>
            <a:gdLst>
              <a:gd name="connsiteX0" fmla="*/ 1256371 w 1256371"/>
              <a:gd name="connsiteY0" fmla="*/ 0 h 121924"/>
              <a:gd name="connsiteX1" fmla="*/ 683942 w 1256371"/>
              <a:gd name="connsiteY1" fmla="*/ 118947 h 121924"/>
              <a:gd name="connsiteX2" fmla="*/ 0 w 1256371"/>
              <a:gd name="connsiteY2" fmla="*/ 74342 h 12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371" h="121924">
                <a:moveTo>
                  <a:pt x="1256371" y="0"/>
                </a:moveTo>
                <a:cubicBezTo>
                  <a:pt x="1074854" y="53278"/>
                  <a:pt x="893337" y="106557"/>
                  <a:pt x="683942" y="118947"/>
                </a:cubicBezTo>
                <a:cubicBezTo>
                  <a:pt x="474547" y="131337"/>
                  <a:pt x="237273" y="102839"/>
                  <a:pt x="0" y="7434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A113C62-912F-4D15-B0D6-14BE95C2FD17}"/>
              </a:ext>
            </a:extLst>
          </p:cNvPr>
          <p:cNvSpPr/>
          <p:nvPr/>
        </p:nvSpPr>
        <p:spPr>
          <a:xfrm>
            <a:off x="3370360" y="2264116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B2510A-31CD-405A-8E2B-D248ED922F04}"/>
              </a:ext>
            </a:extLst>
          </p:cNvPr>
          <p:cNvSpPr/>
          <p:nvPr/>
        </p:nvSpPr>
        <p:spPr>
          <a:xfrm>
            <a:off x="3404249" y="1873405"/>
            <a:ext cx="283088" cy="408878"/>
          </a:xfrm>
          <a:custGeom>
            <a:avLst/>
            <a:gdLst>
              <a:gd name="connsiteX0" fmla="*/ 283088 w 283088"/>
              <a:gd name="connsiteY0" fmla="*/ 0 h 408878"/>
              <a:gd name="connsiteX1" fmla="*/ 590 w 283088"/>
              <a:gd name="connsiteY1" fmla="*/ 170985 h 408878"/>
              <a:gd name="connsiteX2" fmla="*/ 223614 w 283088"/>
              <a:gd name="connsiteY2" fmla="*/ 408878 h 40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088" h="408878">
                <a:moveTo>
                  <a:pt x="283088" y="0"/>
                </a:moveTo>
                <a:cubicBezTo>
                  <a:pt x="146795" y="51419"/>
                  <a:pt x="10502" y="102839"/>
                  <a:pt x="590" y="170985"/>
                </a:cubicBezTo>
                <a:cubicBezTo>
                  <a:pt x="-9322" y="239131"/>
                  <a:pt x="107146" y="324004"/>
                  <a:pt x="223614" y="408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626C-FF54-403A-BD0F-A2FC88B5A029}"/>
              </a:ext>
            </a:extLst>
          </p:cNvPr>
          <p:cNvSpPr/>
          <p:nvPr/>
        </p:nvSpPr>
        <p:spPr>
          <a:xfrm>
            <a:off x="3620429" y="2460702"/>
            <a:ext cx="96644" cy="230459"/>
          </a:xfrm>
          <a:custGeom>
            <a:avLst/>
            <a:gdLst>
              <a:gd name="connsiteX0" fmla="*/ 96644 w 96644"/>
              <a:gd name="connsiteY0" fmla="*/ 0 h 230459"/>
              <a:gd name="connsiteX1" fmla="*/ 0 w 96644"/>
              <a:gd name="connsiteY1" fmla="*/ 141249 h 230459"/>
              <a:gd name="connsiteX2" fmla="*/ 96644 w 96644"/>
              <a:gd name="connsiteY2" fmla="*/ 230459 h 23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44" h="230459">
                <a:moveTo>
                  <a:pt x="96644" y="0"/>
                </a:moveTo>
                <a:cubicBezTo>
                  <a:pt x="48322" y="51419"/>
                  <a:pt x="0" y="102839"/>
                  <a:pt x="0" y="141249"/>
                </a:cubicBezTo>
                <a:cubicBezTo>
                  <a:pt x="0" y="179659"/>
                  <a:pt x="48322" y="205059"/>
                  <a:pt x="96644" y="23045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20C046-1A60-4B2E-84D2-A80541922DF4}"/>
              </a:ext>
            </a:extLst>
          </p:cNvPr>
          <p:cNvSpPr/>
          <p:nvPr/>
        </p:nvSpPr>
        <p:spPr>
          <a:xfrm>
            <a:off x="3843454" y="2438400"/>
            <a:ext cx="408878" cy="68154"/>
          </a:xfrm>
          <a:custGeom>
            <a:avLst/>
            <a:gdLst>
              <a:gd name="connsiteX0" fmla="*/ 0 w 408878"/>
              <a:gd name="connsiteY0" fmla="*/ 0 h 68154"/>
              <a:gd name="connsiteX1" fmla="*/ 193287 w 408878"/>
              <a:gd name="connsiteY1" fmla="*/ 66907 h 68154"/>
              <a:gd name="connsiteX2" fmla="*/ 408878 w 408878"/>
              <a:gd name="connsiteY2" fmla="*/ 37171 h 6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878" h="68154">
                <a:moveTo>
                  <a:pt x="0" y="0"/>
                </a:moveTo>
                <a:cubicBezTo>
                  <a:pt x="62570" y="30356"/>
                  <a:pt x="125141" y="60712"/>
                  <a:pt x="193287" y="66907"/>
                </a:cubicBezTo>
                <a:cubicBezTo>
                  <a:pt x="261433" y="73102"/>
                  <a:pt x="335155" y="55136"/>
                  <a:pt x="408878" y="3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05060-CFC8-4DB2-A2F0-DC78706D12E4}"/>
              </a:ext>
            </a:extLst>
          </p:cNvPr>
          <p:cNvSpPr/>
          <p:nvPr/>
        </p:nvSpPr>
        <p:spPr>
          <a:xfrm>
            <a:off x="3783980" y="2497873"/>
            <a:ext cx="2029522" cy="492446"/>
          </a:xfrm>
          <a:custGeom>
            <a:avLst/>
            <a:gdLst>
              <a:gd name="connsiteX0" fmla="*/ 0 w 2029522"/>
              <a:gd name="connsiteY0" fmla="*/ 0 h 492446"/>
              <a:gd name="connsiteX1" fmla="*/ 847493 w 2029522"/>
              <a:gd name="connsiteY1" fmla="*/ 490654 h 492446"/>
              <a:gd name="connsiteX2" fmla="*/ 2029522 w 2029522"/>
              <a:gd name="connsiteY2" fmla="*/ 133815 h 4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522" h="492446">
                <a:moveTo>
                  <a:pt x="0" y="0"/>
                </a:moveTo>
                <a:cubicBezTo>
                  <a:pt x="254619" y="234176"/>
                  <a:pt x="509239" y="468352"/>
                  <a:pt x="847493" y="490654"/>
                </a:cubicBezTo>
                <a:cubicBezTo>
                  <a:pt x="1185747" y="512956"/>
                  <a:pt x="1607634" y="323385"/>
                  <a:pt x="2029522" y="13381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1D9549-34A4-4AC2-B11F-06521F9B9CF4}"/>
              </a:ext>
            </a:extLst>
          </p:cNvPr>
          <p:cNvSpPr/>
          <p:nvPr/>
        </p:nvSpPr>
        <p:spPr>
          <a:xfrm>
            <a:off x="5462076" y="2609385"/>
            <a:ext cx="522412" cy="1040781"/>
          </a:xfrm>
          <a:custGeom>
            <a:avLst/>
            <a:gdLst>
              <a:gd name="connsiteX0" fmla="*/ 522412 w 522412"/>
              <a:gd name="connsiteY0" fmla="*/ 0 h 1040781"/>
              <a:gd name="connsiteX1" fmla="*/ 68929 w 522412"/>
              <a:gd name="connsiteY1" fmla="*/ 557561 h 1040781"/>
              <a:gd name="connsiteX2" fmla="*/ 9456 w 522412"/>
              <a:gd name="connsiteY2" fmla="*/ 1040781 h 104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412" h="1040781">
                <a:moveTo>
                  <a:pt x="522412" y="0"/>
                </a:moveTo>
                <a:cubicBezTo>
                  <a:pt x="338417" y="192049"/>
                  <a:pt x="154422" y="384098"/>
                  <a:pt x="68929" y="557561"/>
                </a:cubicBezTo>
                <a:cubicBezTo>
                  <a:pt x="-16564" y="731024"/>
                  <a:pt x="-3554" y="885902"/>
                  <a:pt x="9456" y="104078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073502-0DC1-45BF-901A-A677E8DCC2C7}"/>
              </a:ext>
            </a:extLst>
          </p:cNvPr>
          <p:cNvSpPr/>
          <p:nvPr/>
        </p:nvSpPr>
        <p:spPr>
          <a:xfrm rot="281852">
            <a:off x="3112848" y="2431111"/>
            <a:ext cx="342429" cy="766240"/>
          </a:xfrm>
          <a:custGeom>
            <a:avLst/>
            <a:gdLst>
              <a:gd name="connsiteX0" fmla="*/ 260653 w 342429"/>
              <a:gd name="connsiteY0" fmla="*/ 0 h 705816"/>
              <a:gd name="connsiteX1" fmla="*/ 458 w 342429"/>
              <a:gd name="connsiteY1" fmla="*/ 691375 h 705816"/>
              <a:gd name="connsiteX2" fmla="*/ 201180 w 342429"/>
              <a:gd name="connsiteY2" fmla="*/ 438614 h 705816"/>
              <a:gd name="connsiteX3" fmla="*/ 342429 w 342429"/>
              <a:gd name="connsiteY3" fmla="*/ 74341 h 70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29" h="705816">
                <a:moveTo>
                  <a:pt x="260653" y="0"/>
                </a:moveTo>
                <a:cubicBezTo>
                  <a:pt x="135511" y="309136"/>
                  <a:pt x="10370" y="618273"/>
                  <a:pt x="458" y="691375"/>
                </a:cubicBezTo>
                <a:cubicBezTo>
                  <a:pt x="-9454" y="764477"/>
                  <a:pt x="144185" y="541453"/>
                  <a:pt x="201180" y="438614"/>
                </a:cubicBezTo>
                <a:cubicBezTo>
                  <a:pt x="258175" y="335775"/>
                  <a:pt x="300302" y="205058"/>
                  <a:pt x="342429" y="7434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728506BA-84D6-43CA-B995-1F95B67D434D}"/>
              </a:ext>
            </a:extLst>
          </p:cNvPr>
          <p:cNvSpPr/>
          <p:nvPr/>
        </p:nvSpPr>
        <p:spPr>
          <a:xfrm>
            <a:off x="6654231" y="297047"/>
            <a:ext cx="2075337" cy="1279716"/>
          </a:xfrm>
          <a:custGeom>
            <a:avLst/>
            <a:gdLst>
              <a:gd name="connsiteX0" fmla="*/ 0 w 2075337"/>
              <a:gd name="connsiteY0" fmla="*/ 0 h 1279716"/>
              <a:gd name="connsiteX1" fmla="*/ 345890 w 2075337"/>
              <a:gd name="connsiteY1" fmla="*/ 0 h 1279716"/>
              <a:gd name="connsiteX2" fmla="*/ 345890 w 2075337"/>
              <a:gd name="connsiteY2" fmla="*/ 0 h 1279716"/>
              <a:gd name="connsiteX3" fmla="*/ 864724 w 2075337"/>
              <a:gd name="connsiteY3" fmla="*/ 0 h 1279716"/>
              <a:gd name="connsiteX4" fmla="*/ 1231943 w 2075337"/>
              <a:gd name="connsiteY4" fmla="*/ 0 h 1279716"/>
              <a:gd name="connsiteX5" fmla="*/ 1599163 w 2075337"/>
              <a:gd name="connsiteY5" fmla="*/ 0 h 1279716"/>
              <a:gd name="connsiteX6" fmla="*/ 2075337 w 2075337"/>
              <a:gd name="connsiteY6" fmla="*/ 0 h 1279716"/>
              <a:gd name="connsiteX7" fmla="*/ 2075337 w 2075337"/>
              <a:gd name="connsiteY7" fmla="*/ 365785 h 1279716"/>
              <a:gd name="connsiteX8" fmla="*/ 2075337 w 2075337"/>
              <a:gd name="connsiteY8" fmla="*/ 746501 h 1279716"/>
              <a:gd name="connsiteX9" fmla="*/ 2075337 w 2075337"/>
              <a:gd name="connsiteY9" fmla="*/ 746501 h 1279716"/>
              <a:gd name="connsiteX10" fmla="*/ 2075337 w 2075337"/>
              <a:gd name="connsiteY10" fmla="*/ 1066430 h 1279716"/>
              <a:gd name="connsiteX11" fmla="*/ 2075337 w 2075337"/>
              <a:gd name="connsiteY11" fmla="*/ 1279716 h 1279716"/>
              <a:gd name="connsiteX12" fmla="*/ 1659693 w 2075337"/>
              <a:gd name="connsiteY12" fmla="*/ 1279716 h 1279716"/>
              <a:gd name="connsiteX13" fmla="*/ 1268262 w 2075337"/>
              <a:gd name="connsiteY13" fmla="*/ 1279716 h 1279716"/>
              <a:gd name="connsiteX14" fmla="*/ 864724 w 2075337"/>
              <a:gd name="connsiteY14" fmla="*/ 1279716 h 1279716"/>
              <a:gd name="connsiteX15" fmla="*/ 427944 w 2075337"/>
              <a:gd name="connsiteY15" fmla="*/ 1461606 h 1279716"/>
              <a:gd name="connsiteX16" fmla="*/ 16607 w 2075337"/>
              <a:gd name="connsiteY16" fmla="*/ 1632901 h 1279716"/>
              <a:gd name="connsiteX17" fmla="*/ -407451 w 2075337"/>
              <a:gd name="connsiteY17" fmla="*/ 1809493 h 1279716"/>
              <a:gd name="connsiteX18" fmla="*/ -15714 w 2075337"/>
              <a:gd name="connsiteY18" fmla="*/ 1534009 h 1279716"/>
              <a:gd name="connsiteX19" fmla="*/ 345890 w 2075337"/>
              <a:gd name="connsiteY19" fmla="*/ 1279716 h 1279716"/>
              <a:gd name="connsiteX20" fmla="*/ 0 w 2075337"/>
              <a:gd name="connsiteY20" fmla="*/ 1279716 h 1279716"/>
              <a:gd name="connsiteX21" fmla="*/ 0 w 2075337"/>
              <a:gd name="connsiteY21" fmla="*/ 1066430 h 1279716"/>
              <a:gd name="connsiteX22" fmla="*/ 0 w 2075337"/>
              <a:gd name="connsiteY22" fmla="*/ 746501 h 1279716"/>
              <a:gd name="connsiteX23" fmla="*/ 0 w 2075337"/>
              <a:gd name="connsiteY23" fmla="*/ 746501 h 1279716"/>
              <a:gd name="connsiteX24" fmla="*/ 0 w 2075337"/>
              <a:gd name="connsiteY24" fmla="*/ 395646 h 1279716"/>
              <a:gd name="connsiteX25" fmla="*/ 0 w 2075337"/>
              <a:gd name="connsiteY25" fmla="*/ 0 h 12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75337" h="1279716" fill="none" extrusionOk="0">
                <a:moveTo>
                  <a:pt x="0" y="0"/>
                </a:moveTo>
                <a:cubicBezTo>
                  <a:pt x="167913" y="-17341"/>
                  <a:pt x="249164" y="8375"/>
                  <a:pt x="345890" y="0"/>
                </a:cubicBezTo>
                <a:lnTo>
                  <a:pt x="345890" y="0"/>
                </a:lnTo>
                <a:cubicBezTo>
                  <a:pt x="557409" y="-21271"/>
                  <a:pt x="618001" y="58615"/>
                  <a:pt x="864724" y="0"/>
                </a:cubicBezTo>
                <a:cubicBezTo>
                  <a:pt x="1047548" y="-10676"/>
                  <a:pt x="1131581" y="6719"/>
                  <a:pt x="1231943" y="0"/>
                </a:cubicBezTo>
                <a:cubicBezTo>
                  <a:pt x="1332305" y="-6719"/>
                  <a:pt x="1501200" y="14726"/>
                  <a:pt x="1599163" y="0"/>
                </a:cubicBezTo>
                <a:cubicBezTo>
                  <a:pt x="1697126" y="-14726"/>
                  <a:pt x="1918737" y="24591"/>
                  <a:pt x="2075337" y="0"/>
                </a:cubicBezTo>
                <a:cubicBezTo>
                  <a:pt x="2095926" y="78288"/>
                  <a:pt x="2064231" y="213355"/>
                  <a:pt x="2075337" y="365785"/>
                </a:cubicBezTo>
                <a:cubicBezTo>
                  <a:pt x="2086443" y="518216"/>
                  <a:pt x="2030765" y="621600"/>
                  <a:pt x="2075337" y="746501"/>
                </a:cubicBezTo>
                <a:lnTo>
                  <a:pt x="2075337" y="746501"/>
                </a:lnTo>
                <a:cubicBezTo>
                  <a:pt x="2085185" y="876296"/>
                  <a:pt x="2044817" y="973034"/>
                  <a:pt x="2075337" y="1066430"/>
                </a:cubicBezTo>
                <a:cubicBezTo>
                  <a:pt x="2094318" y="1158131"/>
                  <a:pt x="2073609" y="1181225"/>
                  <a:pt x="2075337" y="1279716"/>
                </a:cubicBezTo>
                <a:cubicBezTo>
                  <a:pt x="1968742" y="1287539"/>
                  <a:pt x="1788368" y="1243665"/>
                  <a:pt x="1659693" y="1279716"/>
                </a:cubicBezTo>
                <a:cubicBezTo>
                  <a:pt x="1531018" y="1315767"/>
                  <a:pt x="1377058" y="1246914"/>
                  <a:pt x="1268262" y="1279716"/>
                </a:cubicBezTo>
                <a:cubicBezTo>
                  <a:pt x="1159466" y="1312518"/>
                  <a:pt x="1032775" y="1245394"/>
                  <a:pt x="864724" y="1279716"/>
                </a:cubicBezTo>
                <a:cubicBezTo>
                  <a:pt x="773392" y="1366451"/>
                  <a:pt x="518662" y="1422356"/>
                  <a:pt x="427944" y="1461606"/>
                </a:cubicBezTo>
                <a:cubicBezTo>
                  <a:pt x="337226" y="1500856"/>
                  <a:pt x="111750" y="1583401"/>
                  <a:pt x="16607" y="1632901"/>
                </a:cubicBezTo>
                <a:cubicBezTo>
                  <a:pt x="-78536" y="1682401"/>
                  <a:pt x="-321554" y="1716548"/>
                  <a:pt x="-407451" y="1809493"/>
                </a:cubicBezTo>
                <a:cubicBezTo>
                  <a:pt x="-292092" y="1706167"/>
                  <a:pt x="-118165" y="1656207"/>
                  <a:pt x="-15714" y="1534009"/>
                </a:cubicBezTo>
                <a:cubicBezTo>
                  <a:pt x="86738" y="1411811"/>
                  <a:pt x="279552" y="1351505"/>
                  <a:pt x="345890" y="1279716"/>
                </a:cubicBezTo>
                <a:cubicBezTo>
                  <a:pt x="230220" y="1319496"/>
                  <a:pt x="92048" y="1253805"/>
                  <a:pt x="0" y="1279716"/>
                </a:cubicBezTo>
                <a:cubicBezTo>
                  <a:pt x="-8958" y="1194067"/>
                  <a:pt x="6442" y="1159737"/>
                  <a:pt x="0" y="1066430"/>
                </a:cubicBezTo>
                <a:cubicBezTo>
                  <a:pt x="-4883" y="956516"/>
                  <a:pt x="32254" y="822392"/>
                  <a:pt x="0" y="746501"/>
                </a:cubicBezTo>
                <a:lnTo>
                  <a:pt x="0" y="746501"/>
                </a:lnTo>
                <a:cubicBezTo>
                  <a:pt x="-32854" y="645824"/>
                  <a:pt x="31574" y="568408"/>
                  <a:pt x="0" y="395646"/>
                </a:cubicBezTo>
                <a:cubicBezTo>
                  <a:pt x="-31574" y="222884"/>
                  <a:pt x="1345" y="157398"/>
                  <a:pt x="0" y="0"/>
                </a:cubicBezTo>
                <a:close/>
              </a:path>
              <a:path w="2075337" h="1279716" stroke="0" extrusionOk="0">
                <a:moveTo>
                  <a:pt x="0" y="0"/>
                </a:moveTo>
                <a:cubicBezTo>
                  <a:pt x="110205" y="-22621"/>
                  <a:pt x="179608" y="40654"/>
                  <a:pt x="345890" y="0"/>
                </a:cubicBezTo>
                <a:lnTo>
                  <a:pt x="345890" y="0"/>
                </a:lnTo>
                <a:cubicBezTo>
                  <a:pt x="494980" y="-40168"/>
                  <a:pt x="634060" y="33467"/>
                  <a:pt x="864724" y="0"/>
                </a:cubicBezTo>
                <a:cubicBezTo>
                  <a:pt x="951098" y="-26885"/>
                  <a:pt x="1153025" y="24985"/>
                  <a:pt x="1256156" y="0"/>
                </a:cubicBezTo>
                <a:cubicBezTo>
                  <a:pt x="1359287" y="-24985"/>
                  <a:pt x="1490380" y="42077"/>
                  <a:pt x="1671799" y="0"/>
                </a:cubicBezTo>
                <a:cubicBezTo>
                  <a:pt x="1853218" y="-42077"/>
                  <a:pt x="1976053" y="5915"/>
                  <a:pt x="2075337" y="0"/>
                </a:cubicBezTo>
                <a:cubicBezTo>
                  <a:pt x="2075397" y="180165"/>
                  <a:pt x="2072781" y="241254"/>
                  <a:pt x="2075337" y="388181"/>
                </a:cubicBezTo>
                <a:cubicBezTo>
                  <a:pt x="2077893" y="535108"/>
                  <a:pt x="2073441" y="572381"/>
                  <a:pt x="2075337" y="746501"/>
                </a:cubicBezTo>
                <a:lnTo>
                  <a:pt x="2075337" y="746501"/>
                </a:lnTo>
                <a:cubicBezTo>
                  <a:pt x="2077429" y="903342"/>
                  <a:pt x="2059406" y="908938"/>
                  <a:pt x="2075337" y="1066430"/>
                </a:cubicBezTo>
                <a:cubicBezTo>
                  <a:pt x="2080869" y="1172684"/>
                  <a:pt x="2074440" y="1218334"/>
                  <a:pt x="2075337" y="1279716"/>
                </a:cubicBezTo>
                <a:cubicBezTo>
                  <a:pt x="1965057" y="1293985"/>
                  <a:pt x="1793789" y="1266018"/>
                  <a:pt x="1696012" y="1279716"/>
                </a:cubicBezTo>
                <a:cubicBezTo>
                  <a:pt x="1598236" y="1293414"/>
                  <a:pt x="1426260" y="1271989"/>
                  <a:pt x="1304580" y="1279716"/>
                </a:cubicBezTo>
                <a:cubicBezTo>
                  <a:pt x="1182900" y="1287443"/>
                  <a:pt x="984343" y="1261896"/>
                  <a:pt x="864724" y="1279716"/>
                </a:cubicBezTo>
                <a:cubicBezTo>
                  <a:pt x="787644" y="1371434"/>
                  <a:pt x="637203" y="1361316"/>
                  <a:pt x="427944" y="1461606"/>
                </a:cubicBezTo>
                <a:cubicBezTo>
                  <a:pt x="218685" y="1561896"/>
                  <a:pt x="161395" y="1571499"/>
                  <a:pt x="-8836" y="1643496"/>
                </a:cubicBezTo>
                <a:cubicBezTo>
                  <a:pt x="-179067" y="1715493"/>
                  <a:pt x="-301249" y="1736928"/>
                  <a:pt x="-407451" y="1809493"/>
                </a:cubicBezTo>
                <a:cubicBezTo>
                  <a:pt x="-331194" y="1731801"/>
                  <a:pt x="-141967" y="1662646"/>
                  <a:pt x="-53381" y="1560498"/>
                </a:cubicBezTo>
                <a:cubicBezTo>
                  <a:pt x="35205" y="1458350"/>
                  <a:pt x="203369" y="1406518"/>
                  <a:pt x="345890" y="1279716"/>
                </a:cubicBezTo>
                <a:cubicBezTo>
                  <a:pt x="237954" y="1296053"/>
                  <a:pt x="165311" y="1252340"/>
                  <a:pt x="0" y="1279716"/>
                </a:cubicBezTo>
                <a:cubicBezTo>
                  <a:pt x="-10098" y="1210598"/>
                  <a:pt x="11473" y="1131802"/>
                  <a:pt x="0" y="1066430"/>
                </a:cubicBezTo>
                <a:cubicBezTo>
                  <a:pt x="-20803" y="967429"/>
                  <a:pt x="2091" y="882455"/>
                  <a:pt x="0" y="746501"/>
                </a:cubicBezTo>
                <a:lnTo>
                  <a:pt x="0" y="746501"/>
                </a:lnTo>
                <a:cubicBezTo>
                  <a:pt x="-13488" y="575646"/>
                  <a:pt x="28761" y="500158"/>
                  <a:pt x="0" y="358320"/>
                </a:cubicBezTo>
                <a:cubicBezTo>
                  <a:pt x="-28761" y="216482"/>
                  <a:pt x="15292" y="105814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69633"/>
                      <a:gd name="adj2" fmla="val 913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 single unit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build</a:t>
            </a:r>
            <a:r>
              <a:rPr lang="nl-NL" sz="1200" dirty="0"/>
              <a:t> | test | </a:t>
            </a:r>
            <a:r>
              <a:rPr lang="nl-NL" sz="1200" dirty="0" err="1"/>
              <a:t>deploy</a:t>
            </a:r>
            <a:r>
              <a:rPr lang="nl-NL" sz="1200" dirty="0"/>
              <a:t> | </a:t>
            </a:r>
            <a:r>
              <a:rPr lang="nl-NL" sz="1200" dirty="0" err="1"/>
              <a:t>scale</a:t>
            </a:r>
            <a:r>
              <a:rPr lang="nl-NL" sz="1200" dirty="0"/>
              <a:t> | </a:t>
            </a:r>
            <a:r>
              <a:rPr lang="nl-NL" sz="1200" dirty="0" err="1"/>
              <a:t>fail</a:t>
            </a:r>
            <a:endParaRPr lang="nl-NL" sz="1200" dirty="0"/>
          </a:p>
          <a:p>
            <a:pPr algn="ctr"/>
            <a:r>
              <a:rPr lang="nl-NL" sz="1200" dirty="0" err="1"/>
              <a:t>Synchronous</a:t>
            </a:r>
            <a:r>
              <a:rPr lang="nl-NL" sz="1200" dirty="0"/>
              <a:t> (</a:t>
            </a:r>
            <a:r>
              <a:rPr lang="nl-NL" sz="1200" dirty="0" err="1"/>
              <a:t>internal</a:t>
            </a:r>
            <a:r>
              <a:rPr lang="nl-NL" sz="1200" dirty="0"/>
              <a:t>) </a:t>
            </a:r>
            <a:r>
              <a:rPr lang="nl-NL" sz="1200" dirty="0" err="1"/>
              <a:t>interactions</a:t>
            </a:r>
            <a:endParaRPr lang="nl-NL" sz="1200" dirty="0"/>
          </a:p>
          <a:p>
            <a:pPr algn="ctr"/>
            <a:r>
              <a:rPr lang="nl-NL" sz="1200" dirty="0"/>
              <a:t>No (built-in) monitoring | </a:t>
            </a:r>
            <a:r>
              <a:rPr lang="nl-NL" sz="1200" dirty="0" err="1"/>
              <a:t>logging</a:t>
            </a:r>
            <a:r>
              <a:rPr lang="nl-NL" sz="1200" dirty="0"/>
              <a:t> </a:t>
            </a:r>
            <a:endParaRPr lang="en-NL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79936-923F-4A89-8DE4-8B6A4F016B05}"/>
              </a:ext>
            </a:extLst>
          </p:cNvPr>
          <p:cNvSpPr/>
          <p:nvPr/>
        </p:nvSpPr>
        <p:spPr>
          <a:xfrm>
            <a:off x="2845528" y="3024431"/>
            <a:ext cx="4314733" cy="1507225"/>
          </a:xfrm>
          <a:custGeom>
            <a:avLst/>
            <a:gdLst>
              <a:gd name="connsiteX0" fmla="*/ 0 w 4314733"/>
              <a:gd name="connsiteY0" fmla="*/ 0 h 1507225"/>
              <a:gd name="connsiteX1" fmla="*/ 573243 w 4314733"/>
              <a:gd name="connsiteY1" fmla="*/ 0 h 1507225"/>
              <a:gd name="connsiteX2" fmla="*/ 1189634 w 4314733"/>
              <a:gd name="connsiteY2" fmla="*/ 0 h 1507225"/>
              <a:gd name="connsiteX3" fmla="*/ 1806024 w 4314733"/>
              <a:gd name="connsiteY3" fmla="*/ 0 h 1507225"/>
              <a:gd name="connsiteX4" fmla="*/ 2465562 w 4314733"/>
              <a:gd name="connsiteY4" fmla="*/ 0 h 1507225"/>
              <a:gd name="connsiteX5" fmla="*/ 3081952 w 4314733"/>
              <a:gd name="connsiteY5" fmla="*/ 0 h 1507225"/>
              <a:gd name="connsiteX6" fmla="*/ 3741490 w 4314733"/>
              <a:gd name="connsiteY6" fmla="*/ 0 h 1507225"/>
              <a:gd name="connsiteX7" fmla="*/ 4314733 w 4314733"/>
              <a:gd name="connsiteY7" fmla="*/ 0 h 1507225"/>
              <a:gd name="connsiteX8" fmla="*/ 4314733 w 4314733"/>
              <a:gd name="connsiteY8" fmla="*/ 472264 h 1507225"/>
              <a:gd name="connsiteX9" fmla="*/ 4314733 w 4314733"/>
              <a:gd name="connsiteY9" fmla="*/ 944528 h 1507225"/>
              <a:gd name="connsiteX10" fmla="*/ 4314733 w 4314733"/>
              <a:gd name="connsiteY10" fmla="*/ 1507225 h 1507225"/>
              <a:gd name="connsiteX11" fmla="*/ 3655195 w 4314733"/>
              <a:gd name="connsiteY11" fmla="*/ 1507225 h 1507225"/>
              <a:gd name="connsiteX12" fmla="*/ 2995657 w 4314733"/>
              <a:gd name="connsiteY12" fmla="*/ 1507225 h 1507225"/>
              <a:gd name="connsiteX13" fmla="*/ 2336120 w 4314733"/>
              <a:gd name="connsiteY13" fmla="*/ 1507225 h 1507225"/>
              <a:gd name="connsiteX14" fmla="*/ 1719729 w 4314733"/>
              <a:gd name="connsiteY14" fmla="*/ 1507225 h 1507225"/>
              <a:gd name="connsiteX15" fmla="*/ 1060192 w 4314733"/>
              <a:gd name="connsiteY15" fmla="*/ 1507225 h 1507225"/>
              <a:gd name="connsiteX16" fmla="*/ 0 w 4314733"/>
              <a:gd name="connsiteY16" fmla="*/ 1507225 h 1507225"/>
              <a:gd name="connsiteX17" fmla="*/ 0 w 4314733"/>
              <a:gd name="connsiteY17" fmla="*/ 1004817 h 1507225"/>
              <a:gd name="connsiteX18" fmla="*/ 0 w 4314733"/>
              <a:gd name="connsiteY18" fmla="*/ 547625 h 1507225"/>
              <a:gd name="connsiteX19" fmla="*/ 0 w 4314733"/>
              <a:gd name="connsiteY19" fmla="*/ 0 h 1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14733" h="1507225" extrusionOk="0">
                <a:moveTo>
                  <a:pt x="0" y="0"/>
                </a:moveTo>
                <a:cubicBezTo>
                  <a:pt x="283311" y="22990"/>
                  <a:pt x="387919" y="-18454"/>
                  <a:pt x="573243" y="0"/>
                </a:cubicBezTo>
                <a:cubicBezTo>
                  <a:pt x="758567" y="18454"/>
                  <a:pt x="891075" y="-9504"/>
                  <a:pt x="1189634" y="0"/>
                </a:cubicBezTo>
                <a:cubicBezTo>
                  <a:pt x="1488193" y="9504"/>
                  <a:pt x="1579677" y="25602"/>
                  <a:pt x="1806024" y="0"/>
                </a:cubicBezTo>
                <a:cubicBezTo>
                  <a:pt x="2032371" y="-25602"/>
                  <a:pt x="2152649" y="4441"/>
                  <a:pt x="2465562" y="0"/>
                </a:cubicBezTo>
                <a:cubicBezTo>
                  <a:pt x="2778475" y="-4441"/>
                  <a:pt x="2853073" y="18930"/>
                  <a:pt x="3081952" y="0"/>
                </a:cubicBezTo>
                <a:cubicBezTo>
                  <a:pt x="3310831" y="-18930"/>
                  <a:pt x="3579923" y="5549"/>
                  <a:pt x="3741490" y="0"/>
                </a:cubicBezTo>
                <a:cubicBezTo>
                  <a:pt x="3903057" y="-5549"/>
                  <a:pt x="4051909" y="-8042"/>
                  <a:pt x="4314733" y="0"/>
                </a:cubicBezTo>
                <a:cubicBezTo>
                  <a:pt x="4331421" y="151496"/>
                  <a:pt x="4331020" y="279435"/>
                  <a:pt x="4314733" y="472264"/>
                </a:cubicBezTo>
                <a:cubicBezTo>
                  <a:pt x="4298446" y="665093"/>
                  <a:pt x="4328976" y="717045"/>
                  <a:pt x="4314733" y="944528"/>
                </a:cubicBezTo>
                <a:cubicBezTo>
                  <a:pt x="4300490" y="1172011"/>
                  <a:pt x="4340165" y="1325608"/>
                  <a:pt x="4314733" y="1507225"/>
                </a:cubicBezTo>
                <a:cubicBezTo>
                  <a:pt x="4006407" y="1509030"/>
                  <a:pt x="3872435" y="1526051"/>
                  <a:pt x="3655195" y="1507225"/>
                </a:cubicBezTo>
                <a:cubicBezTo>
                  <a:pt x="3437955" y="1488399"/>
                  <a:pt x="3167818" y="1511455"/>
                  <a:pt x="2995657" y="1507225"/>
                </a:cubicBezTo>
                <a:cubicBezTo>
                  <a:pt x="2823496" y="1502995"/>
                  <a:pt x="2657118" y="1521711"/>
                  <a:pt x="2336120" y="1507225"/>
                </a:cubicBezTo>
                <a:cubicBezTo>
                  <a:pt x="2015122" y="1492739"/>
                  <a:pt x="1991645" y="1515243"/>
                  <a:pt x="1719729" y="1507225"/>
                </a:cubicBezTo>
                <a:cubicBezTo>
                  <a:pt x="1447813" y="1499207"/>
                  <a:pt x="1371007" y="1534778"/>
                  <a:pt x="1060192" y="1507225"/>
                </a:cubicBezTo>
                <a:cubicBezTo>
                  <a:pt x="749377" y="1479672"/>
                  <a:pt x="421766" y="1530497"/>
                  <a:pt x="0" y="1507225"/>
                </a:cubicBezTo>
                <a:cubicBezTo>
                  <a:pt x="-10621" y="1359726"/>
                  <a:pt x="11724" y="1245204"/>
                  <a:pt x="0" y="1004817"/>
                </a:cubicBezTo>
                <a:cubicBezTo>
                  <a:pt x="-11724" y="764430"/>
                  <a:pt x="-6841" y="642751"/>
                  <a:pt x="0" y="547625"/>
                </a:cubicBezTo>
                <a:cubicBezTo>
                  <a:pt x="6841" y="452499"/>
                  <a:pt x="17168" y="24096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1538805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7C1BCE60-B97D-49EE-9341-D98FDF3124C6}"/>
              </a:ext>
            </a:extLst>
          </p:cNvPr>
          <p:cNvSpPr/>
          <p:nvPr/>
        </p:nvSpPr>
        <p:spPr>
          <a:xfrm>
            <a:off x="6588000" y="3994531"/>
            <a:ext cx="2477516" cy="673683"/>
          </a:xfrm>
          <a:custGeom>
            <a:avLst/>
            <a:gdLst>
              <a:gd name="connsiteX0" fmla="*/ 0 w 2477516"/>
              <a:gd name="connsiteY0" fmla="*/ 0 h 673683"/>
              <a:gd name="connsiteX1" fmla="*/ 412919 w 2477516"/>
              <a:gd name="connsiteY1" fmla="*/ 0 h 673683"/>
              <a:gd name="connsiteX2" fmla="*/ 579194 w 2477516"/>
              <a:gd name="connsiteY2" fmla="*/ -365028 h 673683"/>
              <a:gd name="connsiteX3" fmla="*/ 1032298 w 2477516"/>
              <a:gd name="connsiteY3" fmla="*/ 0 h 673683"/>
              <a:gd name="connsiteX4" fmla="*/ 1514037 w 2477516"/>
              <a:gd name="connsiteY4" fmla="*/ 0 h 673683"/>
              <a:gd name="connsiteX5" fmla="*/ 1966872 w 2477516"/>
              <a:gd name="connsiteY5" fmla="*/ 0 h 673683"/>
              <a:gd name="connsiteX6" fmla="*/ 2477516 w 2477516"/>
              <a:gd name="connsiteY6" fmla="*/ 0 h 673683"/>
              <a:gd name="connsiteX7" fmla="*/ 2477516 w 2477516"/>
              <a:gd name="connsiteY7" fmla="*/ 112281 h 673683"/>
              <a:gd name="connsiteX8" fmla="*/ 2477516 w 2477516"/>
              <a:gd name="connsiteY8" fmla="*/ 112281 h 673683"/>
              <a:gd name="connsiteX9" fmla="*/ 2477516 w 2477516"/>
              <a:gd name="connsiteY9" fmla="*/ 280701 h 673683"/>
              <a:gd name="connsiteX10" fmla="*/ 2477516 w 2477516"/>
              <a:gd name="connsiteY10" fmla="*/ 673683 h 673683"/>
              <a:gd name="connsiteX11" fmla="*/ 2039133 w 2477516"/>
              <a:gd name="connsiteY11" fmla="*/ 673683 h 673683"/>
              <a:gd name="connsiteX12" fmla="*/ 1528490 w 2477516"/>
              <a:gd name="connsiteY12" fmla="*/ 673683 h 673683"/>
              <a:gd name="connsiteX13" fmla="*/ 1032298 w 2477516"/>
              <a:gd name="connsiteY13" fmla="*/ 673683 h 673683"/>
              <a:gd name="connsiteX14" fmla="*/ 710221 w 2477516"/>
              <a:gd name="connsiteY14" fmla="*/ 673683 h 673683"/>
              <a:gd name="connsiteX15" fmla="*/ 412919 w 2477516"/>
              <a:gd name="connsiteY15" fmla="*/ 673683 h 673683"/>
              <a:gd name="connsiteX16" fmla="*/ 412919 w 2477516"/>
              <a:gd name="connsiteY16" fmla="*/ 673683 h 673683"/>
              <a:gd name="connsiteX17" fmla="*/ 0 w 2477516"/>
              <a:gd name="connsiteY17" fmla="*/ 673683 h 673683"/>
              <a:gd name="connsiteX18" fmla="*/ 0 w 2477516"/>
              <a:gd name="connsiteY18" fmla="*/ 280701 h 673683"/>
              <a:gd name="connsiteX19" fmla="*/ 0 w 2477516"/>
              <a:gd name="connsiteY19" fmla="*/ 112281 h 673683"/>
              <a:gd name="connsiteX20" fmla="*/ 0 w 2477516"/>
              <a:gd name="connsiteY20" fmla="*/ 112281 h 673683"/>
              <a:gd name="connsiteX21" fmla="*/ 0 w 2477516"/>
              <a:gd name="connsiteY21" fmla="*/ 0 h 67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77516" h="673683" fill="none" extrusionOk="0">
                <a:moveTo>
                  <a:pt x="0" y="0"/>
                </a:moveTo>
                <a:cubicBezTo>
                  <a:pt x="119172" y="-12835"/>
                  <a:pt x="234047" y="35831"/>
                  <a:pt x="412919" y="0"/>
                </a:cubicBezTo>
                <a:cubicBezTo>
                  <a:pt x="431109" y="-89881"/>
                  <a:pt x="508254" y="-205911"/>
                  <a:pt x="579194" y="-365028"/>
                </a:cubicBezTo>
                <a:cubicBezTo>
                  <a:pt x="772436" y="-237956"/>
                  <a:pt x="857928" y="-114736"/>
                  <a:pt x="1032298" y="0"/>
                </a:cubicBezTo>
                <a:cubicBezTo>
                  <a:pt x="1230358" y="-50461"/>
                  <a:pt x="1345012" y="15691"/>
                  <a:pt x="1514037" y="0"/>
                </a:cubicBezTo>
                <a:cubicBezTo>
                  <a:pt x="1683062" y="-15691"/>
                  <a:pt x="1843350" y="49098"/>
                  <a:pt x="1966872" y="0"/>
                </a:cubicBezTo>
                <a:cubicBezTo>
                  <a:pt x="2090395" y="-49098"/>
                  <a:pt x="2254411" y="9255"/>
                  <a:pt x="2477516" y="0"/>
                </a:cubicBezTo>
                <a:cubicBezTo>
                  <a:pt x="2488369" y="51651"/>
                  <a:pt x="2472180" y="81455"/>
                  <a:pt x="2477516" y="112281"/>
                </a:cubicBezTo>
                <a:lnTo>
                  <a:pt x="2477516" y="112281"/>
                </a:lnTo>
                <a:cubicBezTo>
                  <a:pt x="2497568" y="192217"/>
                  <a:pt x="2468184" y="217351"/>
                  <a:pt x="2477516" y="280701"/>
                </a:cubicBezTo>
                <a:cubicBezTo>
                  <a:pt x="2484246" y="439888"/>
                  <a:pt x="2445890" y="493680"/>
                  <a:pt x="2477516" y="673683"/>
                </a:cubicBezTo>
                <a:cubicBezTo>
                  <a:pt x="2272886" y="685014"/>
                  <a:pt x="2186864" y="636761"/>
                  <a:pt x="2039133" y="673683"/>
                </a:cubicBezTo>
                <a:cubicBezTo>
                  <a:pt x="1891402" y="710605"/>
                  <a:pt x="1741496" y="669747"/>
                  <a:pt x="1528490" y="673683"/>
                </a:cubicBezTo>
                <a:cubicBezTo>
                  <a:pt x="1315484" y="677619"/>
                  <a:pt x="1274439" y="659939"/>
                  <a:pt x="1032298" y="673683"/>
                </a:cubicBezTo>
                <a:cubicBezTo>
                  <a:pt x="954040" y="702601"/>
                  <a:pt x="835639" y="666010"/>
                  <a:pt x="710221" y="673683"/>
                </a:cubicBezTo>
                <a:cubicBezTo>
                  <a:pt x="584803" y="681356"/>
                  <a:pt x="477607" y="638715"/>
                  <a:pt x="412919" y="673683"/>
                </a:cubicBezTo>
                <a:lnTo>
                  <a:pt x="412919" y="673683"/>
                </a:lnTo>
                <a:cubicBezTo>
                  <a:pt x="226017" y="688648"/>
                  <a:pt x="108436" y="648795"/>
                  <a:pt x="0" y="673683"/>
                </a:cubicBezTo>
                <a:cubicBezTo>
                  <a:pt x="-14970" y="592795"/>
                  <a:pt x="19324" y="467415"/>
                  <a:pt x="0" y="280701"/>
                </a:cubicBezTo>
                <a:cubicBezTo>
                  <a:pt x="-19745" y="223639"/>
                  <a:pt x="2419" y="181974"/>
                  <a:pt x="0" y="112281"/>
                </a:cubicBezTo>
                <a:lnTo>
                  <a:pt x="0" y="112281"/>
                </a:lnTo>
                <a:cubicBezTo>
                  <a:pt x="-4754" y="59682"/>
                  <a:pt x="13183" y="37879"/>
                  <a:pt x="0" y="0"/>
                </a:cubicBezTo>
                <a:close/>
              </a:path>
              <a:path w="2477516" h="673683" stroke="0" extrusionOk="0">
                <a:moveTo>
                  <a:pt x="0" y="0"/>
                </a:moveTo>
                <a:cubicBezTo>
                  <a:pt x="89099" y="-36788"/>
                  <a:pt x="297361" y="3367"/>
                  <a:pt x="412919" y="0"/>
                </a:cubicBezTo>
                <a:cubicBezTo>
                  <a:pt x="454915" y="-161486"/>
                  <a:pt x="522308" y="-176696"/>
                  <a:pt x="579194" y="-365028"/>
                </a:cubicBezTo>
                <a:cubicBezTo>
                  <a:pt x="776751" y="-239271"/>
                  <a:pt x="818806" y="-126009"/>
                  <a:pt x="1032298" y="0"/>
                </a:cubicBezTo>
                <a:cubicBezTo>
                  <a:pt x="1255717" y="-34538"/>
                  <a:pt x="1346821" y="22503"/>
                  <a:pt x="1528490" y="0"/>
                </a:cubicBezTo>
                <a:cubicBezTo>
                  <a:pt x="1710159" y="-22503"/>
                  <a:pt x="1869870" y="38068"/>
                  <a:pt x="2010229" y="0"/>
                </a:cubicBezTo>
                <a:cubicBezTo>
                  <a:pt x="2150588" y="-38068"/>
                  <a:pt x="2332651" y="26961"/>
                  <a:pt x="2477516" y="0"/>
                </a:cubicBezTo>
                <a:cubicBezTo>
                  <a:pt x="2485489" y="52384"/>
                  <a:pt x="2472749" y="71871"/>
                  <a:pt x="2477516" y="112281"/>
                </a:cubicBezTo>
                <a:lnTo>
                  <a:pt x="2477516" y="112281"/>
                </a:lnTo>
                <a:cubicBezTo>
                  <a:pt x="2493039" y="168452"/>
                  <a:pt x="2472527" y="213750"/>
                  <a:pt x="2477516" y="280701"/>
                </a:cubicBezTo>
                <a:cubicBezTo>
                  <a:pt x="2501308" y="456970"/>
                  <a:pt x="2467195" y="562622"/>
                  <a:pt x="2477516" y="673683"/>
                </a:cubicBezTo>
                <a:cubicBezTo>
                  <a:pt x="2322371" y="695246"/>
                  <a:pt x="2131808" y="671227"/>
                  <a:pt x="2010229" y="673683"/>
                </a:cubicBezTo>
                <a:cubicBezTo>
                  <a:pt x="1888650" y="676139"/>
                  <a:pt x="1695008" y="646396"/>
                  <a:pt x="1571846" y="673683"/>
                </a:cubicBezTo>
                <a:cubicBezTo>
                  <a:pt x="1448684" y="700970"/>
                  <a:pt x="1301242" y="644477"/>
                  <a:pt x="1032298" y="673683"/>
                </a:cubicBezTo>
                <a:cubicBezTo>
                  <a:pt x="965951" y="691086"/>
                  <a:pt x="812613" y="657548"/>
                  <a:pt x="716415" y="673683"/>
                </a:cubicBezTo>
                <a:cubicBezTo>
                  <a:pt x="620217" y="689818"/>
                  <a:pt x="557106" y="667610"/>
                  <a:pt x="412919" y="673683"/>
                </a:cubicBezTo>
                <a:lnTo>
                  <a:pt x="412919" y="673683"/>
                </a:lnTo>
                <a:cubicBezTo>
                  <a:pt x="259311" y="682502"/>
                  <a:pt x="152191" y="628043"/>
                  <a:pt x="0" y="673683"/>
                </a:cubicBezTo>
                <a:cubicBezTo>
                  <a:pt x="-10895" y="582699"/>
                  <a:pt x="27394" y="466255"/>
                  <a:pt x="0" y="280701"/>
                </a:cubicBezTo>
                <a:cubicBezTo>
                  <a:pt x="-7458" y="204377"/>
                  <a:pt x="14028" y="183993"/>
                  <a:pt x="0" y="112281"/>
                </a:cubicBezTo>
                <a:lnTo>
                  <a:pt x="0" y="112281"/>
                </a:lnTo>
                <a:cubicBezTo>
                  <a:pt x="-4109" y="83204"/>
                  <a:pt x="78" y="4574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26622"/>
                      <a:gd name="adj2" fmla="val -10418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Platform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Infrastructure</a:t>
            </a:r>
            <a:r>
              <a:rPr lang="nl-NL" sz="1200" dirty="0"/>
              <a:t> </a:t>
            </a:r>
            <a:br>
              <a:rPr lang="nl-NL" sz="1200" dirty="0"/>
            </a:b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| </a:t>
            </a:r>
            <a:r>
              <a:rPr lang="nl-NL" sz="1200" dirty="0" err="1"/>
              <a:t>configure</a:t>
            </a:r>
            <a:r>
              <a:rPr lang="nl-NL" sz="1200" dirty="0"/>
              <a:t> | secure | </a:t>
            </a:r>
            <a:r>
              <a:rPr lang="nl-NL" sz="1200" dirty="0" err="1"/>
              <a:t>operate</a:t>
            </a:r>
            <a:r>
              <a:rPr lang="nl-NL" sz="1200" dirty="0"/>
              <a:t> | </a:t>
            </a:r>
            <a:r>
              <a:rPr lang="nl-NL" sz="1200" dirty="0" err="1"/>
              <a:t>maintain</a:t>
            </a:r>
            <a:r>
              <a:rPr lang="nl-NL" sz="1200" dirty="0"/>
              <a:t> 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50604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80" grpId="0" animBg="1"/>
      <p:bldP spid="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104123" y="4290122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6CB84217-ED55-421C-9CCF-71D2AB7DF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672412" y="730852"/>
            <a:ext cx="281442" cy="28144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8F2B6F0-D047-4605-A15D-1AE73A28F1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778697" y="4572099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E718FCD-32CF-4D16-A413-0529FE64A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63879" y="-75246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design</a:t>
            </a:r>
            <a:br>
              <a:rPr lang="nl-NL" dirty="0"/>
            </a:br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437876" y="1283921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583890" y="87695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</p:cNvCxnSpPr>
          <p:nvPr/>
        </p:nvCxnSpPr>
        <p:spPr>
          <a:xfrm>
            <a:off x="2020356" y="1716121"/>
            <a:ext cx="592248" cy="7083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7619" y="2462918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728" y="1639923"/>
            <a:ext cx="422382" cy="422382"/>
          </a:xfrm>
          <a:prstGeom prst="rect">
            <a:avLst/>
          </a:prstGeom>
        </p:spPr>
      </p:pic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558818" y="1631595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8244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98F3C279-E371-4ACF-95F3-FAB160109358}"/>
              </a:ext>
            </a:extLst>
          </p:cNvPr>
          <p:cNvSpPr/>
          <p:nvPr/>
        </p:nvSpPr>
        <p:spPr>
          <a:xfrm>
            <a:off x="39068" y="2259181"/>
            <a:ext cx="2075337" cy="1473164"/>
          </a:xfrm>
          <a:custGeom>
            <a:avLst/>
            <a:gdLst>
              <a:gd name="connsiteX0" fmla="*/ 0 w 2075337"/>
              <a:gd name="connsiteY0" fmla="*/ 0 h 1473164"/>
              <a:gd name="connsiteX1" fmla="*/ 403538 w 2075337"/>
              <a:gd name="connsiteY1" fmla="*/ 0 h 1473164"/>
              <a:gd name="connsiteX2" fmla="*/ 782863 w 2075337"/>
              <a:gd name="connsiteY2" fmla="*/ 0 h 1473164"/>
              <a:gd name="connsiteX3" fmla="*/ 1210613 w 2075337"/>
              <a:gd name="connsiteY3" fmla="*/ 0 h 1473164"/>
              <a:gd name="connsiteX4" fmla="*/ 1210613 w 2075337"/>
              <a:gd name="connsiteY4" fmla="*/ 0 h 1473164"/>
              <a:gd name="connsiteX5" fmla="*/ 1729448 w 2075337"/>
              <a:gd name="connsiteY5" fmla="*/ 0 h 1473164"/>
              <a:gd name="connsiteX6" fmla="*/ 2075337 w 2075337"/>
              <a:gd name="connsiteY6" fmla="*/ 0 h 1473164"/>
              <a:gd name="connsiteX7" fmla="*/ 2075337 w 2075337"/>
              <a:gd name="connsiteY7" fmla="*/ 412486 h 1473164"/>
              <a:gd name="connsiteX8" fmla="*/ 2075337 w 2075337"/>
              <a:gd name="connsiteY8" fmla="*/ 859346 h 1473164"/>
              <a:gd name="connsiteX9" fmla="*/ 2423360 w 2075337"/>
              <a:gd name="connsiteY9" fmla="*/ 970956 h 1473164"/>
              <a:gd name="connsiteX10" fmla="*/ 2744612 w 2075337"/>
              <a:gd name="connsiteY10" fmla="*/ 1073981 h 1473164"/>
              <a:gd name="connsiteX11" fmla="*/ 2396589 w 2075337"/>
              <a:gd name="connsiteY11" fmla="*/ 1153882 h 1473164"/>
              <a:gd name="connsiteX12" fmla="*/ 2075337 w 2075337"/>
              <a:gd name="connsiteY12" fmla="*/ 1227637 h 1473164"/>
              <a:gd name="connsiteX13" fmla="*/ 2075337 w 2075337"/>
              <a:gd name="connsiteY13" fmla="*/ 1473164 h 1473164"/>
              <a:gd name="connsiteX14" fmla="*/ 1729448 w 2075337"/>
              <a:gd name="connsiteY14" fmla="*/ 1473164 h 1473164"/>
              <a:gd name="connsiteX15" fmla="*/ 1210613 w 2075337"/>
              <a:gd name="connsiteY15" fmla="*/ 1473164 h 1473164"/>
              <a:gd name="connsiteX16" fmla="*/ 1210613 w 2075337"/>
              <a:gd name="connsiteY16" fmla="*/ 1473164 h 1473164"/>
              <a:gd name="connsiteX17" fmla="*/ 794969 w 2075337"/>
              <a:gd name="connsiteY17" fmla="*/ 1473164 h 1473164"/>
              <a:gd name="connsiteX18" fmla="*/ 415644 w 2075337"/>
              <a:gd name="connsiteY18" fmla="*/ 1473164 h 1473164"/>
              <a:gd name="connsiteX19" fmla="*/ 0 w 2075337"/>
              <a:gd name="connsiteY19" fmla="*/ 1473164 h 1473164"/>
              <a:gd name="connsiteX20" fmla="*/ 0 w 2075337"/>
              <a:gd name="connsiteY20" fmla="*/ 1227637 h 1473164"/>
              <a:gd name="connsiteX21" fmla="*/ 0 w 2075337"/>
              <a:gd name="connsiteY21" fmla="*/ 859346 h 1473164"/>
              <a:gd name="connsiteX22" fmla="*/ 0 w 2075337"/>
              <a:gd name="connsiteY22" fmla="*/ 859346 h 1473164"/>
              <a:gd name="connsiteX23" fmla="*/ 0 w 2075337"/>
              <a:gd name="connsiteY23" fmla="*/ 421080 h 1473164"/>
              <a:gd name="connsiteX24" fmla="*/ 0 w 2075337"/>
              <a:gd name="connsiteY24" fmla="*/ 0 h 147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5337" h="1473164" fill="none" extrusionOk="0">
                <a:moveTo>
                  <a:pt x="0" y="0"/>
                </a:moveTo>
                <a:cubicBezTo>
                  <a:pt x="126318" y="-23358"/>
                  <a:pt x="229438" y="44336"/>
                  <a:pt x="403538" y="0"/>
                </a:cubicBezTo>
                <a:cubicBezTo>
                  <a:pt x="577638" y="-44336"/>
                  <a:pt x="691027" y="16730"/>
                  <a:pt x="782863" y="0"/>
                </a:cubicBezTo>
                <a:cubicBezTo>
                  <a:pt x="874699" y="-16730"/>
                  <a:pt x="1010414" y="1865"/>
                  <a:pt x="1210613" y="0"/>
                </a:cubicBezTo>
                <a:lnTo>
                  <a:pt x="1210613" y="0"/>
                </a:lnTo>
                <a:cubicBezTo>
                  <a:pt x="1331558" y="-44644"/>
                  <a:pt x="1610242" y="42932"/>
                  <a:pt x="1729448" y="0"/>
                </a:cubicBezTo>
                <a:cubicBezTo>
                  <a:pt x="1851730" y="-20270"/>
                  <a:pt x="1993060" y="30533"/>
                  <a:pt x="2075337" y="0"/>
                </a:cubicBezTo>
                <a:cubicBezTo>
                  <a:pt x="2124215" y="189988"/>
                  <a:pt x="2066261" y="239637"/>
                  <a:pt x="2075337" y="412486"/>
                </a:cubicBezTo>
                <a:cubicBezTo>
                  <a:pt x="2084413" y="585335"/>
                  <a:pt x="2031599" y="748869"/>
                  <a:pt x="2075337" y="859346"/>
                </a:cubicBezTo>
                <a:cubicBezTo>
                  <a:pt x="2235505" y="884544"/>
                  <a:pt x="2281972" y="959098"/>
                  <a:pt x="2423360" y="970956"/>
                </a:cubicBezTo>
                <a:cubicBezTo>
                  <a:pt x="2564748" y="982814"/>
                  <a:pt x="2641519" y="1062692"/>
                  <a:pt x="2744612" y="1073981"/>
                </a:cubicBezTo>
                <a:cubicBezTo>
                  <a:pt x="2597955" y="1108221"/>
                  <a:pt x="2509785" y="1092114"/>
                  <a:pt x="2396589" y="1153882"/>
                </a:cubicBezTo>
                <a:cubicBezTo>
                  <a:pt x="2283393" y="1215650"/>
                  <a:pt x="2145365" y="1200156"/>
                  <a:pt x="2075337" y="1227637"/>
                </a:cubicBezTo>
                <a:cubicBezTo>
                  <a:pt x="2081071" y="1285119"/>
                  <a:pt x="2068955" y="1397237"/>
                  <a:pt x="2075337" y="1473164"/>
                </a:cubicBezTo>
                <a:cubicBezTo>
                  <a:pt x="1902857" y="1507470"/>
                  <a:pt x="1861835" y="1433585"/>
                  <a:pt x="1729448" y="1473164"/>
                </a:cubicBezTo>
                <a:cubicBezTo>
                  <a:pt x="1608755" y="1477949"/>
                  <a:pt x="1319047" y="1441190"/>
                  <a:pt x="1210613" y="1473164"/>
                </a:cubicBezTo>
                <a:lnTo>
                  <a:pt x="1210613" y="1473164"/>
                </a:lnTo>
                <a:cubicBezTo>
                  <a:pt x="1069315" y="1515294"/>
                  <a:pt x="917415" y="1446087"/>
                  <a:pt x="794969" y="1473164"/>
                </a:cubicBezTo>
                <a:cubicBezTo>
                  <a:pt x="672523" y="1500241"/>
                  <a:pt x="542455" y="1451289"/>
                  <a:pt x="415644" y="1473164"/>
                </a:cubicBezTo>
                <a:cubicBezTo>
                  <a:pt x="288834" y="1495039"/>
                  <a:pt x="129300" y="1442297"/>
                  <a:pt x="0" y="1473164"/>
                </a:cubicBezTo>
                <a:cubicBezTo>
                  <a:pt x="-6467" y="1413340"/>
                  <a:pt x="9015" y="1299611"/>
                  <a:pt x="0" y="1227637"/>
                </a:cubicBezTo>
                <a:cubicBezTo>
                  <a:pt x="-24561" y="1082090"/>
                  <a:pt x="7239" y="973072"/>
                  <a:pt x="0" y="859346"/>
                </a:cubicBezTo>
                <a:lnTo>
                  <a:pt x="0" y="859346"/>
                </a:lnTo>
                <a:cubicBezTo>
                  <a:pt x="-26730" y="695149"/>
                  <a:pt x="13847" y="596913"/>
                  <a:pt x="0" y="421080"/>
                </a:cubicBezTo>
                <a:cubicBezTo>
                  <a:pt x="-13847" y="245247"/>
                  <a:pt x="39486" y="143669"/>
                  <a:pt x="0" y="0"/>
                </a:cubicBezTo>
                <a:close/>
              </a:path>
              <a:path w="2075337" h="1473164" stroke="0" extrusionOk="0">
                <a:moveTo>
                  <a:pt x="0" y="0"/>
                </a:moveTo>
                <a:cubicBezTo>
                  <a:pt x="158499" y="-13930"/>
                  <a:pt x="307422" y="30561"/>
                  <a:pt x="415644" y="0"/>
                </a:cubicBezTo>
                <a:cubicBezTo>
                  <a:pt x="523866" y="-30561"/>
                  <a:pt x="634980" y="13636"/>
                  <a:pt x="831288" y="0"/>
                </a:cubicBezTo>
                <a:cubicBezTo>
                  <a:pt x="1027596" y="-13636"/>
                  <a:pt x="1074901" y="407"/>
                  <a:pt x="1210613" y="0"/>
                </a:cubicBezTo>
                <a:lnTo>
                  <a:pt x="1210613" y="0"/>
                </a:lnTo>
                <a:cubicBezTo>
                  <a:pt x="1326397" y="-54622"/>
                  <a:pt x="1542812" y="41984"/>
                  <a:pt x="1729448" y="0"/>
                </a:cubicBezTo>
                <a:cubicBezTo>
                  <a:pt x="1809438" y="-8563"/>
                  <a:pt x="1938289" y="7601"/>
                  <a:pt x="2075337" y="0"/>
                </a:cubicBezTo>
                <a:cubicBezTo>
                  <a:pt x="2097930" y="152856"/>
                  <a:pt x="2034835" y="270702"/>
                  <a:pt x="2075337" y="446860"/>
                </a:cubicBezTo>
                <a:cubicBezTo>
                  <a:pt x="2115839" y="623018"/>
                  <a:pt x="2033782" y="663714"/>
                  <a:pt x="2075337" y="859346"/>
                </a:cubicBezTo>
                <a:cubicBezTo>
                  <a:pt x="2172632" y="847538"/>
                  <a:pt x="2299205" y="969357"/>
                  <a:pt x="2416667" y="968810"/>
                </a:cubicBezTo>
                <a:cubicBezTo>
                  <a:pt x="2534129" y="968263"/>
                  <a:pt x="2654371" y="1059957"/>
                  <a:pt x="2744612" y="1073981"/>
                </a:cubicBezTo>
                <a:cubicBezTo>
                  <a:pt x="2612156" y="1124473"/>
                  <a:pt x="2485171" y="1094976"/>
                  <a:pt x="2396589" y="1153882"/>
                </a:cubicBezTo>
                <a:cubicBezTo>
                  <a:pt x="2308007" y="1212788"/>
                  <a:pt x="2220643" y="1168310"/>
                  <a:pt x="2075337" y="1227637"/>
                </a:cubicBezTo>
                <a:cubicBezTo>
                  <a:pt x="2098674" y="1288047"/>
                  <a:pt x="2049585" y="1383280"/>
                  <a:pt x="2075337" y="1473164"/>
                </a:cubicBezTo>
                <a:cubicBezTo>
                  <a:pt x="1940790" y="1503100"/>
                  <a:pt x="1849605" y="1467646"/>
                  <a:pt x="1729448" y="1473164"/>
                </a:cubicBezTo>
                <a:cubicBezTo>
                  <a:pt x="1524759" y="1504485"/>
                  <a:pt x="1325553" y="1467906"/>
                  <a:pt x="1210613" y="1473164"/>
                </a:cubicBezTo>
                <a:lnTo>
                  <a:pt x="1210613" y="1473164"/>
                </a:lnTo>
                <a:cubicBezTo>
                  <a:pt x="1029596" y="1476490"/>
                  <a:pt x="948632" y="1442888"/>
                  <a:pt x="843394" y="1473164"/>
                </a:cubicBezTo>
                <a:cubicBezTo>
                  <a:pt x="738156" y="1503440"/>
                  <a:pt x="569551" y="1437432"/>
                  <a:pt x="476174" y="1473164"/>
                </a:cubicBezTo>
                <a:cubicBezTo>
                  <a:pt x="382797" y="1508896"/>
                  <a:pt x="192306" y="1431604"/>
                  <a:pt x="0" y="1473164"/>
                </a:cubicBezTo>
                <a:cubicBezTo>
                  <a:pt x="-7771" y="1406819"/>
                  <a:pt x="17068" y="1307571"/>
                  <a:pt x="0" y="1227637"/>
                </a:cubicBezTo>
                <a:cubicBezTo>
                  <a:pt x="-15359" y="1145419"/>
                  <a:pt x="434" y="970409"/>
                  <a:pt x="0" y="859346"/>
                </a:cubicBezTo>
                <a:lnTo>
                  <a:pt x="0" y="859346"/>
                </a:lnTo>
                <a:cubicBezTo>
                  <a:pt x="-10367" y="640087"/>
                  <a:pt x="26932" y="585095"/>
                  <a:pt x="0" y="412486"/>
                </a:cubicBezTo>
                <a:cubicBezTo>
                  <a:pt x="-26932" y="239877"/>
                  <a:pt x="14658" y="14699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249"/>
                      <a:gd name="adj2" fmla="val 229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Custom</a:t>
            </a:r>
            <a:r>
              <a:rPr lang="nl-NL" sz="1100" dirty="0"/>
              <a:t> code in multiple small units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each</a:t>
            </a:r>
            <a:r>
              <a:rPr lang="nl-NL" sz="1100" dirty="0"/>
              <a:t> </a:t>
            </a:r>
            <a:r>
              <a:rPr lang="nl-NL" sz="1100" dirty="0" err="1"/>
              <a:t>build</a:t>
            </a:r>
            <a:r>
              <a:rPr lang="nl-NL" sz="1100" dirty="0"/>
              <a:t> | test | </a:t>
            </a:r>
            <a:r>
              <a:rPr lang="nl-NL" sz="1100" dirty="0" err="1"/>
              <a:t>deploy</a:t>
            </a:r>
            <a:r>
              <a:rPr lang="nl-NL" sz="1100" dirty="0"/>
              <a:t> | </a:t>
            </a:r>
            <a:r>
              <a:rPr lang="nl-NL" sz="1100" dirty="0" err="1"/>
              <a:t>scale</a:t>
            </a:r>
            <a:r>
              <a:rPr lang="nl-NL" sz="1100" dirty="0"/>
              <a:t> | </a:t>
            </a:r>
            <a:r>
              <a:rPr lang="nl-NL" sz="1100" dirty="0" err="1"/>
              <a:t>fail</a:t>
            </a:r>
            <a:endParaRPr lang="nl-NL" sz="1100" dirty="0"/>
          </a:p>
          <a:p>
            <a:pPr algn="ctr"/>
            <a:r>
              <a:rPr lang="nl-NL" sz="1100" dirty="0" err="1"/>
              <a:t>Asynchronous</a:t>
            </a:r>
            <a:r>
              <a:rPr lang="nl-NL" sz="1100" dirty="0"/>
              <a:t> </a:t>
            </a:r>
            <a:r>
              <a:rPr lang="nl-NL" sz="1100" dirty="0" err="1"/>
              <a:t>interactions</a:t>
            </a:r>
            <a:endParaRPr lang="nl-NL" sz="1100" dirty="0"/>
          </a:p>
          <a:p>
            <a:pPr algn="ctr"/>
            <a:r>
              <a:rPr lang="nl-NL" sz="1100" dirty="0" err="1"/>
              <a:t>Managed</a:t>
            </a:r>
            <a:r>
              <a:rPr lang="nl-NL" sz="1100" dirty="0"/>
              <a:t> Platform (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underlying</a:t>
            </a:r>
            <a:r>
              <a:rPr lang="nl-NL" sz="1100" dirty="0"/>
              <a:t> Infra) </a:t>
            </a:r>
            <a:r>
              <a:rPr lang="nl-NL" sz="1100" dirty="0" err="1"/>
              <a:t>with</a:t>
            </a:r>
            <a:r>
              <a:rPr lang="nl-NL" sz="1100" dirty="0"/>
              <a:t> built in </a:t>
            </a:r>
            <a:r>
              <a:rPr lang="nl-NL" sz="1100" dirty="0" err="1"/>
              <a:t>logging</a:t>
            </a:r>
            <a:r>
              <a:rPr lang="nl-NL" sz="1100" dirty="0"/>
              <a:t> | monitoring | </a:t>
            </a:r>
            <a:r>
              <a:rPr lang="nl-NL" sz="1100" dirty="0" err="1"/>
              <a:t>Ops</a:t>
            </a:r>
            <a:r>
              <a:rPr lang="nl-NL" sz="1100" dirty="0"/>
              <a:t> </a:t>
            </a:r>
            <a:br>
              <a:rPr lang="nl-NL" sz="1100" dirty="0"/>
            </a:br>
            <a:r>
              <a:rPr lang="nl-NL" sz="1100" dirty="0" err="1"/>
              <a:t>Configured</a:t>
            </a:r>
            <a:r>
              <a:rPr lang="nl-NL" sz="1100" dirty="0"/>
              <a:t> </a:t>
            </a:r>
            <a:r>
              <a:rPr lang="nl-NL" sz="1100" dirty="0" err="1"/>
              <a:t>through</a:t>
            </a:r>
            <a:r>
              <a:rPr lang="nl-NL" sz="1100" dirty="0"/>
              <a:t> Infra as Code</a:t>
            </a:r>
            <a:endParaRPr lang="en-NL" sz="1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26A2520-0956-4191-B5F6-1938848ED816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05834D4-9A33-400A-98D1-2E7A2DE06ECC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42CD365-0572-41E9-B5A4-922EB2A2F1D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99" name="Graphic 90">
            <a:extLst>
              <a:ext uri="{FF2B5EF4-FFF2-40B4-BE49-F238E27FC236}">
                <a16:creationId xmlns:a16="http://schemas.microsoft.com/office/drawing/2014/main" id="{A063934D-FB5D-4AAA-A4F2-E01D4E1773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1" name="Graphic 106">
            <a:extLst>
              <a:ext uri="{FF2B5EF4-FFF2-40B4-BE49-F238E27FC236}">
                <a16:creationId xmlns:a16="http://schemas.microsoft.com/office/drawing/2014/main" id="{7AC4740A-08FD-4FB8-8382-DFBE5A7C93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2" name="Graphic 8">
            <a:extLst>
              <a:ext uri="{FF2B5EF4-FFF2-40B4-BE49-F238E27FC236}">
                <a16:creationId xmlns:a16="http://schemas.microsoft.com/office/drawing/2014/main" id="{E2965D53-4016-406D-8E0D-06CB94FECB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05D3BA3C-4BC4-410C-8E36-890FA6261050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EEE3597-95E1-4DB0-BDCB-07D1A0A2AA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26FCFB62-1990-47EB-A973-3883C1B3413C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BBA80E82-71D5-4758-80FF-379F44251D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F06AD3F2-8501-47D4-A0E6-EC2009B6B0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7A523090-C747-45B1-A223-598DADFB22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3EE7D9D0-A37E-4105-BE21-02A82DB972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7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41FE-89BB-4867-AA94-BD6AAB4B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CBD4-A299-4494-97E6-7FC87943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IaaS</a:t>
            </a:r>
          </a:p>
          <a:p>
            <a:pPr lvl="1"/>
            <a:r>
              <a:rPr lang="en-US" dirty="0"/>
              <a:t>apart from a little network and picking memory/CPU shapes</a:t>
            </a:r>
          </a:p>
          <a:p>
            <a:pPr lvl="1"/>
            <a:r>
              <a:rPr lang="en-US" dirty="0"/>
              <a:t>no knowledge, time spent, money wasted</a:t>
            </a:r>
          </a:p>
          <a:p>
            <a:pPr lvl="1"/>
            <a:r>
              <a:rPr lang="en-US" dirty="0"/>
              <a:t>no dedicated infrastructure (and costs) – fit for high watermark load</a:t>
            </a:r>
          </a:p>
          <a:p>
            <a:pPr lvl="1"/>
            <a:r>
              <a:rPr lang="en-US" dirty="0"/>
              <a:t>Functions runs &amp; scales as &amp; when required [without </a:t>
            </a:r>
            <a:r>
              <a:rPr lang="en-US" i="1" dirty="0"/>
              <a:t>admin</a:t>
            </a:r>
            <a:r>
              <a:rPr lang="en-US" dirty="0"/>
              <a:t> intervention]</a:t>
            </a:r>
          </a:p>
          <a:p>
            <a:r>
              <a:rPr lang="en-US" dirty="0"/>
              <a:t>Easy to automate build, deployment, configuration, management</a:t>
            </a:r>
          </a:p>
          <a:p>
            <a:r>
              <a:rPr lang="en-US" dirty="0"/>
              <a:t>Out of the Box – Native Cloud mechanisms</a:t>
            </a:r>
          </a:p>
          <a:p>
            <a:pPr lvl="1"/>
            <a:r>
              <a:rPr lang="en-US" dirty="0"/>
              <a:t>IAM, Logging, Monitoring, Configuration Management, OCI integration</a:t>
            </a:r>
          </a:p>
          <a:p>
            <a:pPr lvl="1"/>
            <a:r>
              <a:rPr lang="en-US" dirty="0"/>
              <a:t>API Gateway – expose, shield, enforce TLS and authorization, throttle, validate, transformation, response cache </a:t>
            </a:r>
          </a:p>
          <a:p>
            <a:r>
              <a:rPr lang="en-US" dirty="0"/>
              <a:t>Asynchronous interaction design thinking - trigger and be triggered</a:t>
            </a:r>
          </a:p>
          <a:p>
            <a:r>
              <a:rPr lang="en-US" dirty="0"/>
              <a:t>Small(</a:t>
            </a:r>
            <a:r>
              <a:rPr lang="en-US" dirty="0" err="1"/>
              <a:t>ish</a:t>
            </a:r>
            <a:r>
              <a:rPr lang="en-US" dirty="0"/>
              <a:t>), stateless, comprehensible</a:t>
            </a:r>
          </a:p>
          <a:p>
            <a:r>
              <a:rPr lang="en-US" dirty="0"/>
              <a:t>Open</a:t>
            </a:r>
          </a:p>
          <a:p>
            <a:r>
              <a:rPr lang="en-US" dirty="0"/>
              <a:t>Start quickly, start cheaply and start easily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0C68A-90C3-4045-9D7E-80946651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122" name="Picture 2" descr="Introduction to Microservices - Comunytek">
            <a:extLst>
              <a:ext uri="{FF2B5EF4-FFF2-40B4-BE49-F238E27FC236}">
                <a16:creationId xmlns:a16="http://schemas.microsoft.com/office/drawing/2014/main" id="{C99A5237-4554-4BAC-84F9-33AC2FBF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30" y="3806707"/>
            <a:ext cx="1065632" cy="79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unning Docker Containers from within your .NET Core Application using  Docker.DotNet">
            <a:extLst>
              <a:ext uri="{FF2B5EF4-FFF2-40B4-BE49-F238E27FC236}">
                <a16:creationId xmlns:a16="http://schemas.microsoft.com/office/drawing/2014/main" id="{78634772-632D-4CB9-ADA5-0D34ADA41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55" y="2329108"/>
            <a:ext cx="1321434" cy="7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EF17E5A-25BF-4643-A922-F4C5C35EE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371" y="3522487"/>
            <a:ext cx="395318" cy="39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6EE10BD-266E-4460-8ADA-8216191D0232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019492-56EF-4FCE-9446-DF7549717A4D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6BBE5F5-74B0-4222-AD6F-737A820E2343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7" name="Graphic 90">
            <a:extLst>
              <a:ext uri="{FF2B5EF4-FFF2-40B4-BE49-F238E27FC236}">
                <a16:creationId xmlns:a16="http://schemas.microsoft.com/office/drawing/2014/main" id="{2BC6A2A5-A43A-4E47-8645-27C442886A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88" name="Graphic 106">
            <a:extLst>
              <a:ext uri="{FF2B5EF4-FFF2-40B4-BE49-F238E27FC236}">
                <a16:creationId xmlns:a16="http://schemas.microsoft.com/office/drawing/2014/main" id="{27239148-8F90-4641-9120-65E853A776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92" name="Graphic 8">
            <a:extLst>
              <a:ext uri="{FF2B5EF4-FFF2-40B4-BE49-F238E27FC236}">
                <a16:creationId xmlns:a16="http://schemas.microsoft.com/office/drawing/2014/main" id="{EEB683F4-0005-42A0-90A1-E0D2EDB70F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3E0FC72C-698A-4F09-8E1F-2933FB68D9B8}"/>
              </a:ext>
            </a:extLst>
          </p:cNvPr>
          <p:cNvSpPr/>
          <p:nvPr/>
        </p:nvSpPr>
        <p:spPr>
          <a:xfrm>
            <a:off x="6525455" y="4308660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EA0B0ACB-3F36-4944-98BE-1D472F701E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6A46B47-F8F6-4F24-B192-776D849083DA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A58B7B53-DF68-4B96-B33D-E1F868470E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CBCE8393-4DB8-40FA-BB2E-EA95981C8D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8013F4B-DE0C-47F8-A71A-C72918A099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064313DF-719A-4D48-9C1F-15C08DE8A2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4627312" y="3930956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206078" y="3137701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46875"/>
              <a:gd name="adj2" fmla="val 13303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2ADDE8E-4159-4122-9F16-DEDC9C63AD4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E0C057F-C53C-4259-9528-F89F849FAA26}"/>
              </a:ext>
            </a:extLst>
          </p:cNvPr>
          <p:cNvSpPr/>
          <p:nvPr/>
        </p:nvSpPr>
        <p:spPr>
          <a:xfrm>
            <a:off x="7580617" y="40927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71" name="Graphic 90">
            <a:extLst>
              <a:ext uri="{FF2B5EF4-FFF2-40B4-BE49-F238E27FC236}">
                <a16:creationId xmlns:a16="http://schemas.microsoft.com/office/drawing/2014/main" id="{33690DDB-24DE-4B3A-B43B-0B3F36A6A2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72" name="Graphic 106">
            <a:extLst>
              <a:ext uri="{FF2B5EF4-FFF2-40B4-BE49-F238E27FC236}">
                <a16:creationId xmlns:a16="http://schemas.microsoft.com/office/drawing/2014/main" id="{FB421A0D-0BBE-4538-AEB8-3274353C9F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74617" y="3683445"/>
            <a:ext cx="496952" cy="496952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A5B1B547-E75B-4C14-8C65-D487FF121219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74" name="Graphic 173">
            <a:extLst>
              <a:ext uri="{FF2B5EF4-FFF2-40B4-BE49-F238E27FC236}">
                <a16:creationId xmlns:a16="http://schemas.microsoft.com/office/drawing/2014/main" id="{E6849520-1A26-47B4-9F77-CD88A78277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08C7BE-2C04-40D0-B393-DB25C0033E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97096" y="2574432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  <p:bldP spid="1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B8CD36-E5DB-44F8-BBAF-17EF8F0CFD39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E0E896-6FE6-45EC-A225-A5FB7CC8F3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3" name="Graphic 90">
            <a:extLst>
              <a:ext uri="{FF2B5EF4-FFF2-40B4-BE49-F238E27FC236}">
                <a16:creationId xmlns:a16="http://schemas.microsoft.com/office/drawing/2014/main" id="{F13CC816-F300-4A6A-A4BA-AC8884BA2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64" name="Graphic 106">
            <a:extLst>
              <a:ext uri="{FF2B5EF4-FFF2-40B4-BE49-F238E27FC236}">
                <a16:creationId xmlns:a16="http://schemas.microsoft.com/office/drawing/2014/main" id="{005769D3-2883-4805-8652-D723987CD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D042F3-C8C4-4470-89AF-D873103E0836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2A56624-71C7-42FC-8317-A7AC4C5252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BF585D30-C9FF-47C7-BF1A-CF241FBBAA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75710" y="202114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509CD-844D-4595-B6E0-AEA4623F19E9}"/>
              </a:ext>
            </a:extLst>
          </p:cNvPr>
          <p:cNvSpPr txBox="1"/>
          <p:nvPr/>
        </p:nvSpPr>
        <p:spPr>
          <a:xfrm>
            <a:off x="3412032" y="2894080"/>
            <a:ext cx="10211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Custom</a:t>
            </a:r>
            <a:r>
              <a:rPr lang="nl-NL" sz="1300" dirty="0"/>
              <a:t> Code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31"/>
          <a:stretch/>
        </p:blipFill>
        <p:spPr>
          <a:xfrm>
            <a:off x="548080" y="1080000"/>
            <a:ext cx="7875917" cy="317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2284980" y="4313586"/>
            <a:ext cx="619240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100" b="1" i="1" dirty="0">
                <a:solidFill>
                  <a:schemeClr val="bg1">
                    <a:lumMod val="50000"/>
                  </a:schemeClr>
                </a:solidFill>
              </a:rPr>
              <a:t> https://github.com/lucasjellema/cloud-native-applications-on-oci-ogb-apacouc-2020</a:t>
            </a:r>
            <a:endParaRPr lang="en-NL" sz="1100" b="1" i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2FC83D-1762-41F5-92B6-76ADFE6F2E75}"/>
              </a:ext>
            </a:extLst>
          </p:cNvPr>
          <p:cNvSpPr/>
          <p:nvPr/>
        </p:nvSpPr>
        <p:spPr>
          <a:xfrm>
            <a:off x="7755644" y="395356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07E3B82-7ACB-49A6-9EF0-CD136ED7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586" y="3498988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b="1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71DA1BBC-AEE0-4331-8648-42B93132EB41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DD67DB04-FBE0-4207-BB82-75B011F7E8C3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9AB4F9-8FEA-42FE-9034-89330D84C0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4" name="Graphic 106">
            <a:extLst>
              <a:ext uri="{FF2B5EF4-FFF2-40B4-BE49-F238E27FC236}">
                <a16:creationId xmlns:a16="http://schemas.microsoft.com/office/drawing/2014/main" id="{A699103E-7308-49E1-B419-A397852B39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B4BA7DA-23D9-485C-A5C8-172F22391AE4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2B80E45-B96C-4485-88FB-BBC7727B4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EC54356-4411-4555-A333-33A241575C1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16336189-8C58-4136-87EB-C9B9FE9290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9E66B1B-D547-49D8-979E-C0660C7F0E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2766" y="195000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31E99-839C-4044-B895-CF8B77F5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A70D3-0941-4C5F-A60C-407FE33B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vs Containers vs VMs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52F5B4-F1B1-432D-87BB-DB20D351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32560"/>
            <a:ext cx="2221317" cy="3491999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IaaS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Stepless Pay per use</a:t>
            </a:r>
          </a:p>
          <a:p>
            <a:pPr lvl="1"/>
            <a:r>
              <a:rPr lang="en-US" dirty="0"/>
              <a:t>Free-Tier</a:t>
            </a:r>
          </a:p>
          <a:p>
            <a:r>
              <a:rPr lang="en-US" dirty="0"/>
              <a:t>Auto-Scale</a:t>
            </a:r>
          </a:p>
          <a:p>
            <a:r>
              <a:rPr lang="en-US" dirty="0"/>
              <a:t>Automatic Fail Over</a:t>
            </a:r>
          </a:p>
          <a:p>
            <a:r>
              <a:rPr lang="en-US" dirty="0"/>
              <a:t>Integration with OCI</a:t>
            </a:r>
          </a:p>
          <a:p>
            <a:pPr lvl="1"/>
            <a:r>
              <a:rPr lang="en-US" dirty="0"/>
              <a:t>Triggered  by OCI</a:t>
            </a:r>
          </a:p>
          <a:p>
            <a:pPr lvl="1"/>
            <a:r>
              <a:rPr lang="en-US" dirty="0"/>
              <a:t>Call OCI services</a:t>
            </a:r>
          </a:p>
          <a:p>
            <a:pPr lvl="1"/>
            <a:r>
              <a:rPr lang="en-US" dirty="0"/>
              <a:t>Leverage OCI for Audit, Log, Monitor</a:t>
            </a:r>
          </a:p>
          <a:p>
            <a:r>
              <a:rPr lang="en-US" dirty="0"/>
              <a:t>Restricted, simple programming model</a:t>
            </a:r>
          </a:p>
          <a:p>
            <a:pPr lvl="1"/>
            <a:r>
              <a:rPr lang="en-US" dirty="0"/>
              <a:t>Short running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FA271B-F2EF-4C4D-9EBE-F3E4B6B649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844560"/>
            <a:ext cx="3744995" cy="28800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17BEBB-3085-4C21-BF8B-32C7F94B85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615603" y="858534"/>
            <a:ext cx="3744995" cy="288000"/>
          </a:xfrm>
        </p:spPr>
        <p:txBody>
          <a:bodyPr/>
          <a:lstStyle/>
          <a:p>
            <a:r>
              <a:rPr lang="en-US" dirty="0"/>
              <a:t>Containers on OKE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2E9D9F8-9E68-417B-8A6F-24B5338B848C}"/>
              </a:ext>
            </a:extLst>
          </p:cNvPr>
          <p:cNvSpPr txBox="1">
            <a:spLocks/>
          </p:cNvSpPr>
          <p:nvPr/>
        </p:nvSpPr>
        <p:spPr>
          <a:xfrm>
            <a:off x="4267524" y="1132559"/>
            <a:ext cx="222131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2A4874-23A1-4DAE-8FA6-2E52BBDD9A50}"/>
              </a:ext>
            </a:extLst>
          </p:cNvPr>
          <p:cNvSpPr txBox="1">
            <a:spLocks/>
          </p:cNvSpPr>
          <p:nvPr/>
        </p:nvSpPr>
        <p:spPr>
          <a:xfrm>
            <a:off x="3615602" y="1132559"/>
            <a:ext cx="257183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Serverless runtime</a:t>
            </a:r>
          </a:p>
          <a:p>
            <a:pPr lvl="1">
              <a:buClrTx/>
            </a:pPr>
            <a:r>
              <a:rPr lang="en-US" dirty="0"/>
              <a:t>Initial IaaS Setup</a:t>
            </a:r>
          </a:p>
          <a:p>
            <a:pPr>
              <a:buClrTx/>
            </a:pPr>
            <a:r>
              <a:rPr lang="en-US" dirty="0"/>
              <a:t>Pay per VM, </a:t>
            </a:r>
            <a:br>
              <a:rPr lang="en-US" dirty="0"/>
            </a:br>
            <a:r>
              <a:rPr lang="en-US" dirty="0"/>
              <a:t>scale per VM</a:t>
            </a:r>
          </a:p>
          <a:p>
            <a:pPr>
              <a:buClrTx/>
            </a:pPr>
            <a:r>
              <a:rPr lang="en-US" dirty="0"/>
              <a:t>Auto-Scale by K8S</a:t>
            </a:r>
          </a:p>
          <a:p>
            <a:pPr>
              <a:buClrTx/>
            </a:pPr>
            <a:r>
              <a:rPr lang="en-US" dirty="0"/>
              <a:t>Some auto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 lvl="1">
              <a:buClrTx/>
            </a:pPr>
            <a:r>
              <a:rPr lang="en-US" dirty="0"/>
              <a:t>Kubernetes for Ops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 – any container goes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2298C5A-1782-49A3-9105-EDAED012C0E2}"/>
              </a:ext>
            </a:extLst>
          </p:cNvPr>
          <p:cNvSpPr txBox="1">
            <a:spLocks/>
          </p:cNvSpPr>
          <p:nvPr/>
        </p:nvSpPr>
        <p:spPr>
          <a:xfrm>
            <a:off x="6501036" y="935997"/>
            <a:ext cx="3744995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VMs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92A3E87-E5AF-44E5-8706-E02085CE27EF}"/>
              </a:ext>
            </a:extLst>
          </p:cNvPr>
          <p:cNvSpPr txBox="1">
            <a:spLocks/>
          </p:cNvSpPr>
          <p:nvPr/>
        </p:nvSpPr>
        <p:spPr>
          <a:xfrm>
            <a:off x="6583599" y="1132559"/>
            <a:ext cx="2321252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Fully </a:t>
            </a:r>
            <a:r>
              <a:rPr lang="en-US" dirty="0" err="1"/>
              <a:t>Servered</a:t>
            </a:r>
            <a:endParaRPr lang="en-US" dirty="0"/>
          </a:p>
          <a:p>
            <a:pPr lvl="1">
              <a:buClrTx/>
            </a:pPr>
            <a:r>
              <a:rPr lang="en-US" dirty="0"/>
              <a:t>DIY IaaS Op</a:t>
            </a:r>
          </a:p>
          <a:p>
            <a:pPr>
              <a:buClrTx/>
            </a:pPr>
            <a:r>
              <a:rPr lang="en-US" dirty="0"/>
              <a:t>Pay per VM, scale per VM, cheap at large scale</a:t>
            </a:r>
          </a:p>
          <a:p>
            <a:pPr>
              <a:buClrTx/>
            </a:pPr>
            <a:r>
              <a:rPr lang="en-US" dirty="0"/>
              <a:t>Manual Scaling</a:t>
            </a:r>
          </a:p>
          <a:p>
            <a:pPr>
              <a:buClrTx/>
            </a:pPr>
            <a:r>
              <a:rPr lang="en-US" dirty="0"/>
              <a:t>Manual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>
              <a:buClrTx/>
            </a:pPr>
            <a:endParaRPr lang="en-US" dirty="0"/>
          </a:p>
          <a:p>
            <a:pPr marL="0" indent="0">
              <a:buClrTx/>
              <a:buNone/>
            </a:pPr>
            <a:br>
              <a:rPr lang="en-US" dirty="0"/>
            </a:br>
            <a:endParaRPr lang="en-US" dirty="0"/>
          </a:p>
          <a:p>
            <a:pPr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40B649-2F2A-4611-835B-33BBEE5DF79D}"/>
              </a:ext>
            </a:extLst>
          </p:cNvPr>
          <p:cNvSpPr/>
          <p:nvPr/>
        </p:nvSpPr>
        <p:spPr>
          <a:xfrm>
            <a:off x="5897265" y="1167357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D3D53-D184-4C35-8DCE-3D008E84DA21}"/>
              </a:ext>
            </a:extLst>
          </p:cNvPr>
          <p:cNvSpPr/>
          <p:nvPr/>
        </p:nvSpPr>
        <p:spPr>
          <a:xfrm>
            <a:off x="59233" y="120653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EAAB13-2138-447F-9EB7-FAA797741499}"/>
              </a:ext>
            </a:extLst>
          </p:cNvPr>
          <p:cNvSpPr/>
          <p:nvPr/>
        </p:nvSpPr>
        <p:spPr>
          <a:xfrm>
            <a:off x="2698596" y="1175956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480E99E-4FD8-4EA7-A668-872D6914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3713" y="690414"/>
            <a:ext cx="496952" cy="4969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E7E032E-B6C9-427E-8873-E9E768E4C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0751" y="690414"/>
            <a:ext cx="496952" cy="4969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1FC023-0153-4ABF-9407-7A1C3487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694" y="690414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95346" y="1605374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3961327" y="3501224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2178049"/>
            <a:ext cx="4994487" cy="10999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Function</a:t>
            </a:r>
            <a:endParaRPr lang="nl-NL" sz="2000" dirty="0"/>
          </a:p>
          <a:p>
            <a:pPr algn="ct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97" y="228125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EB78702-9871-4390-91EF-AF1EBACA103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3912B76-4435-42B5-A1D7-8354762AA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3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717604" y="948835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>
            <a:off x="4392960" y="2600597"/>
            <a:ext cx="445135" cy="168633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1930184"/>
            <a:ext cx="4994487" cy="13477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32" y="1930184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4484327" y="205321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9" idx="0"/>
            <a:endCxn id="46" idx="38"/>
          </p:cNvCxnSpPr>
          <p:nvPr/>
        </p:nvCxnSpPr>
        <p:spPr>
          <a:xfrm rot="16200000" flipV="1">
            <a:off x="4322198" y="1166824"/>
            <a:ext cx="769954" cy="1002821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4452432" y="288440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678385" y="2467324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732F9DE-F3B7-4BB4-92D8-BD0104AB1036}"/>
              </a:ext>
            </a:extLst>
          </p:cNvPr>
          <p:cNvCxnSpPr>
            <a:endCxn id="3074" idx="0"/>
          </p:cNvCxnSpPr>
          <p:nvPr/>
        </p:nvCxnSpPr>
        <p:spPr>
          <a:xfrm rot="10800000" flipV="1">
            <a:off x="2284087" y="2635721"/>
            <a:ext cx="1394299" cy="125590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0F8A89-3440-4151-A438-7AE066951C7E}"/>
              </a:ext>
            </a:extLst>
          </p:cNvPr>
          <p:cNvSpPr/>
          <p:nvPr/>
        </p:nvSpPr>
        <p:spPr>
          <a:xfrm>
            <a:off x="5164645" y="512033"/>
            <a:ext cx="1492384" cy="479698"/>
          </a:xfrm>
          <a:prstGeom prst="wedgeRectCallout">
            <a:avLst>
              <a:gd name="adj1" fmla="val -48729"/>
              <a:gd name="adj2" fmla="val 1098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D90BAB15-9188-42FB-AE33-08846DE0709B}"/>
              </a:ext>
            </a:extLst>
          </p:cNvPr>
          <p:cNvSpPr/>
          <p:nvPr/>
        </p:nvSpPr>
        <p:spPr>
          <a:xfrm>
            <a:off x="5501968" y="3839011"/>
            <a:ext cx="1492384" cy="479698"/>
          </a:xfrm>
          <a:prstGeom prst="wedgeRectCallout">
            <a:avLst>
              <a:gd name="adj1" fmla="val -50722"/>
              <a:gd name="adj2" fmla="val -9470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2B4DCE8-EF7D-4772-84FA-754CB277AF5A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7EB12A0-398F-4249-8D22-8E58B81CEE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924159" y="1076728"/>
            <a:ext cx="499448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95" y="1112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044006" y="210244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1916383" y="2291116"/>
            <a:ext cx="530569" cy="826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3D85331-4CD4-4261-932F-6F7D4E28B867}"/>
              </a:ext>
            </a:extLst>
          </p:cNvPr>
          <p:cNvSpPr/>
          <p:nvPr/>
        </p:nvSpPr>
        <p:spPr>
          <a:xfrm>
            <a:off x="8387060" y="19996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A94C0570-46B3-4977-A334-AE41471BBA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05002" y="1545125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8313597" y="1279670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245039" y="1076728"/>
            <a:ext cx="567360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0" y="108519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665249" y="2102442"/>
            <a:ext cx="827272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071694" y="2446427"/>
            <a:ext cx="530569" cy="516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73DBD37-A4BE-4EE3-8CE7-B7E223C8B476}"/>
              </a:ext>
            </a:extLst>
          </p:cNvPr>
          <p:cNvSpPr/>
          <p:nvPr/>
        </p:nvSpPr>
        <p:spPr>
          <a:xfrm>
            <a:off x="370106" y="2116981"/>
            <a:ext cx="925494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Project </a:t>
            </a:r>
            <a:r>
              <a:rPr lang="nl-NL" sz="900" dirty="0" err="1"/>
              <a:t>Fn</a:t>
            </a:r>
            <a:r>
              <a:rPr lang="nl-NL" sz="900" dirty="0"/>
              <a:t> FDK Adapter</a:t>
            </a:r>
            <a:endParaRPr lang="en-NL" sz="9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E1D6FB-B85C-4974-BC43-73C31D277D7F}"/>
              </a:ext>
            </a:extLst>
          </p:cNvPr>
          <p:cNvCxnSpPr>
            <a:endCxn id="73" idx="1"/>
          </p:cNvCxnSpPr>
          <p:nvPr/>
        </p:nvCxnSpPr>
        <p:spPr>
          <a:xfrm>
            <a:off x="1322954" y="2270839"/>
            <a:ext cx="34229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0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921642" y="2258582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4113907" y="2038323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flipH="1">
            <a:off x="4457324" y="1640886"/>
            <a:ext cx="1235754" cy="397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F09CF145-EA9E-4711-8FA1-34BF3ECDC284}"/>
              </a:ext>
            </a:extLst>
          </p:cNvPr>
          <p:cNvSpPr/>
          <p:nvPr/>
        </p:nvSpPr>
        <p:spPr>
          <a:xfrm>
            <a:off x="2859451" y="3266756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88738341-382C-4306-8634-1D453D5381FA}"/>
              </a:ext>
            </a:extLst>
          </p:cNvPr>
          <p:cNvSpPr/>
          <p:nvPr/>
        </p:nvSpPr>
        <p:spPr>
          <a:xfrm>
            <a:off x="3019120" y="3071676"/>
            <a:ext cx="94192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Data Integration</a:t>
            </a:r>
            <a:endParaRPr lang="en-NL"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197594-37D4-44E2-A41F-A5F36BFE1400}"/>
              </a:ext>
            </a:extLst>
          </p:cNvPr>
          <p:cNvCxnSpPr>
            <a:stCxn id="30" idx="4"/>
            <a:endCxn id="58" idx="2"/>
          </p:cNvCxnSpPr>
          <p:nvPr/>
        </p:nvCxnSpPr>
        <p:spPr>
          <a:xfrm>
            <a:off x="1999920" y="2755207"/>
            <a:ext cx="1019200" cy="52578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CE1DF3-5CDB-44DA-821C-0CAA0437DA82}"/>
              </a:ext>
            </a:extLst>
          </p:cNvPr>
          <p:cNvCxnSpPr>
            <a:stCxn id="58" idx="5"/>
            <a:endCxn id="21" idx="2"/>
          </p:cNvCxnSpPr>
          <p:nvPr/>
        </p:nvCxnSpPr>
        <p:spPr>
          <a:xfrm flipV="1">
            <a:off x="3961046" y="2761668"/>
            <a:ext cx="888857" cy="43559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  <p:bldP spid="56" grpId="0" animBg="1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E28D-5713-4FD5-8AF8-1741FF6B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Summarizer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9CA2E-A3B5-4959-983F-722DB07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C4DF-6C5A-40D3-B80E-203AA04C2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00" y="218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D35142-EC39-4584-9B01-967E2E8BE8C3}"/>
              </a:ext>
            </a:extLst>
          </p:cNvPr>
          <p:cNvSpPr/>
          <p:nvPr/>
        </p:nvSpPr>
        <p:spPr>
          <a:xfrm>
            <a:off x="719999" y="1936800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func.js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5FA851-340D-48D5-9A49-95FFD430E7B1}"/>
              </a:ext>
            </a:extLst>
          </p:cNvPr>
          <p:cNvSpPr/>
          <p:nvPr/>
        </p:nvSpPr>
        <p:spPr>
          <a:xfrm>
            <a:off x="2246401" y="1936800"/>
            <a:ext cx="1174799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tweet-summarizer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6D2215-3F87-4259-8856-07986715B6CD}"/>
              </a:ext>
            </a:extLst>
          </p:cNvPr>
          <p:cNvSpPr/>
          <p:nvPr/>
        </p:nvSpPr>
        <p:spPr>
          <a:xfrm>
            <a:off x="4128305" y="131945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tweet-retriever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A1416A-D45B-4282-AED9-4CF21CE268E3}"/>
              </a:ext>
            </a:extLst>
          </p:cNvPr>
          <p:cNvSpPr/>
          <p:nvPr/>
        </p:nvSpPr>
        <p:spPr>
          <a:xfrm>
            <a:off x="1036801" y="2764800"/>
            <a:ext cx="1170000" cy="2783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 err="1"/>
              <a:t>fnproject@fdk</a:t>
            </a:r>
            <a:endParaRPr lang="en-NL" sz="11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10C72D-86F5-4342-BDE3-6769626EE6C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1323900" y="2466899"/>
            <a:ext cx="244800" cy="351001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4C78C9-7172-4DEE-8B00-0C417F8036D5}"/>
              </a:ext>
            </a:extLst>
          </p:cNvPr>
          <p:cNvSpPr/>
          <p:nvPr/>
        </p:nvSpPr>
        <p:spPr>
          <a:xfrm>
            <a:off x="4997363" y="2108289"/>
            <a:ext cx="443095" cy="182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twit</a:t>
            </a:r>
            <a:endParaRPr lang="en-NL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6E6968-E02A-4914-B60D-2B76C3C08907}"/>
              </a:ext>
            </a:extLst>
          </p:cNvPr>
          <p:cNvSpPr/>
          <p:nvPr/>
        </p:nvSpPr>
        <p:spPr>
          <a:xfrm>
            <a:off x="4128305" y="4057753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oci-object-writer.js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EAA30B-2BDB-4CAB-94C4-1E6BEE768FCD}"/>
              </a:ext>
            </a:extLst>
          </p:cNvPr>
          <p:cNvSpPr/>
          <p:nvPr/>
        </p:nvSpPr>
        <p:spPr>
          <a:xfrm>
            <a:off x="4128305" y="273132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oci-secret-retriever.js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A755D-A755-4BCB-98C9-FCC7C25AAB74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4192968" y="2245188"/>
            <a:ext cx="822322" cy="149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4667C57-5BC4-40B0-A505-C67C78E52AEA}"/>
              </a:ext>
            </a:extLst>
          </p:cNvPr>
          <p:cNvCxnSpPr>
            <a:cxnSpLocks/>
          </p:cNvCxnSpPr>
          <p:nvPr/>
        </p:nvCxnSpPr>
        <p:spPr>
          <a:xfrm flipV="1">
            <a:off x="3421200" y="1524656"/>
            <a:ext cx="707105" cy="617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237238D-5393-44D2-8CA3-E50C42AED61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21200" y="2228400"/>
            <a:ext cx="707105" cy="2120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CA05DBF-1B8B-4077-B228-5E8590C88E5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4846192" y="1735569"/>
            <a:ext cx="205633" cy="53980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DAA69FE-10B6-4051-A08A-23B732455F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821600" y="2228400"/>
            <a:ext cx="42480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EF4306-1423-4AEE-8C36-0B3FF83FD2C7}"/>
              </a:ext>
            </a:extLst>
          </p:cNvPr>
          <p:cNvSpPr/>
          <p:nvPr/>
        </p:nvSpPr>
        <p:spPr>
          <a:xfrm>
            <a:off x="7643997" y="2642399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8A9526-ED43-4CE9-B3AC-72329ADA18D6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5E07E58-6D12-4B49-985B-93A58CCF8B71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28FB1E2-2641-465C-B3F2-B1028E6C25FF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 flipV="1">
            <a:off x="5440458" y="1054755"/>
            <a:ext cx="2203539" cy="11448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5041FDA-3455-4505-94C6-95454B6AF93E}"/>
              </a:ext>
            </a:extLst>
          </p:cNvPr>
          <p:cNvSpPr/>
          <p:nvPr/>
        </p:nvSpPr>
        <p:spPr>
          <a:xfrm>
            <a:off x="5828106" y="3000577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oci-api-requestor.js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B3617D5-8403-4C27-B3A5-DBFE282837FF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5229906" y="3022926"/>
            <a:ext cx="598200" cy="269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3A4840F-D08B-41DC-A483-83E758572D71}"/>
              </a:ext>
            </a:extLst>
          </p:cNvPr>
          <p:cNvCxnSpPr>
            <a:cxnSpLocks/>
            <a:stCxn id="54" idx="3"/>
            <a:endCxn id="32" idx="1"/>
          </p:cNvCxnSpPr>
          <p:nvPr/>
        </p:nvCxnSpPr>
        <p:spPr>
          <a:xfrm flipV="1">
            <a:off x="6925511" y="2963962"/>
            <a:ext cx="718486" cy="8343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BED5932-FC1A-47C4-9470-69CB36B522AA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6925511" y="3798356"/>
            <a:ext cx="718486" cy="51879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4AEEFA9-2E34-4614-AD49-C3AFB07D5EA7}"/>
              </a:ext>
            </a:extLst>
          </p:cNvPr>
          <p:cNvSpPr/>
          <p:nvPr/>
        </p:nvSpPr>
        <p:spPr>
          <a:xfrm>
            <a:off x="6383702" y="3670278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https</a:t>
            </a:r>
            <a:endParaRPr lang="en-NL" sz="11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6821266-478F-45F0-945E-86F446DCA560}"/>
              </a:ext>
            </a:extLst>
          </p:cNvPr>
          <p:cNvSpPr/>
          <p:nvPr/>
        </p:nvSpPr>
        <p:spPr>
          <a:xfrm>
            <a:off x="6383702" y="4033172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fs</a:t>
            </a:r>
            <a:endParaRPr lang="en-NL" sz="1100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0AC89E2-03B7-4CE6-A009-EEEEE852CC90}"/>
              </a:ext>
            </a:extLst>
          </p:cNvPr>
          <p:cNvCxnSpPr>
            <a:endCxn id="54" idx="1"/>
          </p:cNvCxnSpPr>
          <p:nvPr/>
        </p:nvCxnSpPr>
        <p:spPr>
          <a:xfrm>
            <a:off x="6153302" y="3583777"/>
            <a:ext cx="230400" cy="214579"/>
          </a:xfrm>
          <a:prstGeom prst="bentConnector3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0B788D-19D5-4810-B72E-CFAA5E94C3A4}"/>
              </a:ext>
            </a:extLst>
          </p:cNvPr>
          <p:cNvCxnSpPr>
            <a:endCxn id="55" idx="1"/>
          </p:cNvCxnSpPr>
          <p:nvPr/>
        </p:nvCxnSpPr>
        <p:spPr>
          <a:xfrm rot="16200000" flipH="1">
            <a:off x="5969647" y="3747194"/>
            <a:ext cx="597711" cy="230399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49851520-73D6-449E-9EFF-FB58B809539C}"/>
              </a:ext>
            </a:extLst>
          </p:cNvPr>
          <p:cNvCxnSpPr>
            <a:cxnSpLocks/>
          </p:cNvCxnSpPr>
          <p:nvPr/>
        </p:nvCxnSpPr>
        <p:spPr>
          <a:xfrm flipV="1">
            <a:off x="5229906" y="3405319"/>
            <a:ext cx="598200" cy="1057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75E6EC19-2F31-40B1-8666-EE7309818D43}"/>
              </a:ext>
            </a:extLst>
          </p:cNvPr>
          <p:cNvSpPr/>
          <p:nvPr/>
        </p:nvSpPr>
        <p:spPr>
          <a:xfrm>
            <a:off x="5440458" y="642464"/>
            <a:ext cx="2153138" cy="339787"/>
          </a:xfrm>
          <a:prstGeom prst="wedgeRectCallout">
            <a:avLst>
              <a:gd name="adj1" fmla="val -66285"/>
              <a:gd name="adj2" fmla="val 210244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AD3E37-E73D-4BF7-8970-8EFA6DA77E56}"/>
              </a:ext>
            </a:extLst>
          </p:cNvPr>
          <p:cNvSpPr txBox="1"/>
          <p:nvPr/>
        </p:nvSpPr>
        <p:spPr>
          <a:xfrm>
            <a:off x="5501261" y="689698"/>
            <a:ext cx="20532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TWITTER_CREDENTIALS_FILE</a:t>
            </a:r>
          </a:p>
          <a:p>
            <a:r>
              <a:rPr lang="en-US" sz="800" dirty="0">
                <a:solidFill>
                  <a:schemeClr val="bg1"/>
                </a:solidFill>
              </a:rPr>
              <a:t>TWITTER_CREDENTIALS_SECRET_OCID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B80E2798-9ACE-40E8-B9B4-E63D1B144B59}"/>
              </a:ext>
            </a:extLst>
          </p:cNvPr>
          <p:cNvSpPr/>
          <p:nvPr/>
        </p:nvSpPr>
        <p:spPr>
          <a:xfrm>
            <a:off x="5991257" y="1881525"/>
            <a:ext cx="2522139" cy="643125"/>
          </a:xfrm>
          <a:prstGeom prst="wedgeRectCallout">
            <a:avLst>
              <a:gd name="adj1" fmla="val -19314"/>
              <a:gd name="adj2" fmla="val 152863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918579-98D9-47BF-BB92-CEC9C1FCE559}"/>
              </a:ext>
            </a:extLst>
          </p:cNvPr>
          <p:cNvSpPr txBox="1"/>
          <p:nvPr/>
        </p:nvSpPr>
        <p:spPr>
          <a:xfrm>
            <a:off x="6041566" y="1943818"/>
            <a:ext cx="24718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OCI_RESOURCE_PRINCIPAL_PRIVATE_PEM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, OCI_RESOURCE_PRINCIPAL_RPST,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PRIVATE_KEY_FILE, KEY_FINGERPRINT</a:t>
            </a:r>
          </a:p>
          <a:p>
            <a:r>
              <a:rPr lang="nl-NL" sz="800" dirty="0">
                <a:solidFill>
                  <a:schemeClr val="bg1"/>
                </a:solidFill>
              </a:rPr>
              <a:t>, TENANCY_ID, USER_ID</a:t>
            </a:r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5" name="Speech Bubble: Rectangle 114">
            <a:extLst>
              <a:ext uri="{FF2B5EF4-FFF2-40B4-BE49-F238E27FC236}">
                <a16:creationId xmlns:a16="http://schemas.microsoft.com/office/drawing/2014/main" id="{5A0F4C36-5255-4A31-8989-ED377598F29F}"/>
              </a:ext>
            </a:extLst>
          </p:cNvPr>
          <p:cNvSpPr/>
          <p:nvPr/>
        </p:nvSpPr>
        <p:spPr>
          <a:xfrm>
            <a:off x="1845106" y="3337713"/>
            <a:ext cx="2153138" cy="175025"/>
          </a:xfrm>
          <a:prstGeom prst="wedgeRectCallout">
            <a:avLst>
              <a:gd name="adj1" fmla="val 59448"/>
              <a:gd name="adj2" fmla="val -17752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07ECC-0449-4B63-AF73-96FCA3936F86}"/>
              </a:ext>
            </a:extLst>
          </p:cNvPr>
          <p:cNvSpPr txBox="1"/>
          <p:nvPr/>
        </p:nvSpPr>
        <p:spPr>
          <a:xfrm>
            <a:off x="1905909" y="3384947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COMPARTMENT_OCID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9F91C7A4-59B8-4DBB-8CFF-139362CAE3C9}"/>
              </a:ext>
            </a:extLst>
          </p:cNvPr>
          <p:cNvSpPr/>
          <p:nvPr/>
        </p:nvSpPr>
        <p:spPr>
          <a:xfrm>
            <a:off x="1806061" y="4396587"/>
            <a:ext cx="1837139" cy="197566"/>
          </a:xfrm>
          <a:prstGeom prst="wedgeRectCallout">
            <a:avLst>
              <a:gd name="adj1" fmla="val 79044"/>
              <a:gd name="adj2" fmla="val 192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DBDDE1A-F927-4287-B309-E1122BB32DD2}"/>
              </a:ext>
            </a:extLst>
          </p:cNvPr>
          <p:cNvSpPr txBox="1"/>
          <p:nvPr/>
        </p:nvSpPr>
        <p:spPr>
          <a:xfrm>
            <a:off x="1866864" y="4443821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OCI_NAMESPACE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5681861C-ED8B-442D-BF57-CECF6FD770CB}"/>
              </a:ext>
            </a:extLst>
          </p:cNvPr>
          <p:cNvSpPr/>
          <p:nvPr/>
        </p:nvSpPr>
        <p:spPr>
          <a:xfrm>
            <a:off x="1426610" y="1242279"/>
            <a:ext cx="1832296" cy="220702"/>
          </a:xfrm>
          <a:prstGeom prst="wedgeRectCallout">
            <a:avLst>
              <a:gd name="adj1" fmla="val 44877"/>
              <a:gd name="adj2" fmla="val 301371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F694B-E951-4820-8DAD-50EA1C13AB00}"/>
              </a:ext>
            </a:extLst>
          </p:cNvPr>
          <p:cNvSpPr txBox="1"/>
          <p:nvPr/>
        </p:nvSpPr>
        <p:spPr>
          <a:xfrm>
            <a:off x="1487413" y="1289513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TWITTER_REPORTS_BUCKET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472E00F-4969-4B67-BC25-78081AC362F2}"/>
              </a:ext>
            </a:extLst>
          </p:cNvPr>
          <p:cNvSpPr/>
          <p:nvPr/>
        </p:nvSpPr>
        <p:spPr>
          <a:xfrm>
            <a:off x="1032392" y="3121260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url</a:t>
            </a:r>
            <a:endParaRPr lang="en-NL" sz="1100" dirty="0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EA9028F-5539-4A6D-A18D-81A027D6B76E}"/>
              </a:ext>
            </a:extLst>
          </p:cNvPr>
          <p:cNvCxnSpPr>
            <a:cxnSpLocks/>
            <a:endCxn id="121" idx="1"/>
          </p:cNvCxnSpPr>
          <p:nvPr/>
        </p:nvCxnSpPr>
        <p:spPr>
          <a:xfrm rot="16200000" flipH="1">
            <a:off x="565525" y="2782471"/>
            <a:ext cx="729340" cy="204393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7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70076-4530-440A-A662-3D6DED51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1999"/>
            <a:ext cx="6889491" cy="406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7511C9-732A-483B-BD73-BEB8E4C304A4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CAAF9E42-A4D4-476B-9698-C2AC5CAC4F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E057D37-553E-4FA5-BC0A-66A9F218AAEE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61A4B812-C7D6-48E5-A614-93796DC9EE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8D3BF74-E23C-43AE-AAD3-F0480F43D558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D752A497-99CE-4053-8195-5D9B69D681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F5BEE9A-64C1-4DAF-A9EF-648B22DCF8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065F57-9CEC-4440-8ADD-9FB0D224F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308" y="3863193"/>
            <a:ext cx="680987" cy="552982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A52E937-8099-4983-AEFD-B1D4374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C475642B-C82F-4361-9117-67F1A4BA771D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BA6B69-2709-470F-96C4-7ECDDD1CE400}"/>
              </a:ext>
            </a:extLst>
          </p:cNvPr>
          <p:cNvGrpSpPr/>
          <p:nvPr/>
        </p:nvGrpSpPr>
        <p:grpSpPr>
          <a:xfrm>
            <a:off x="522957" y="4151251"/>
            <a:ext cx="959797" cy="881472"/>
            <a:chOff x="375699" y="1131597"/>
            <a:chExt cx="1131055" cy="1225337"/>
          </a:xfrm>
        </p:grpSpPr>
        <p:pic>
          <p:nvPicPr>
            <p:cNvPr id="40" name="Graphic 67">
              <a:extLst>
                <a:ext uri="{FF2B5EF4-FFF2-40B4-BE49-F238E27FC236}">
                  <a16:creationId xmlns:a16="http://schemas.microsoft.com/office/drawing/2014/main" id="{7C970FE7-8CDE-4C28-8BF9-6F6BC13B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9FC4B64-D5D6-4EA2-992D-577CD318B763}"/>
                </a:ext>
              </a:extLst>
            </p:cNvPr>
            <p:cNvSpPr/>
            <p:nvPr/>
          </p:nvSpPr>
          <p:spPr>
            <a:xfrm>
              <a:off x="540684" y="2056179"/>
              <a:ext cx="805942" cy="300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7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C2964E3-FDA5-48A0-B3E3-92454AE8799B}"/>
              </a:ext>
            </a:extLst>
          </p:cNvPr>
          <p:cNvSpPr/>
          <p:nvPr/>
        </p:nvSpPr>
        <p:spPr>
          <a:xfrm rot="20375032">
            <a:off x="1344127" y="4433985"/>
            <a:ext cx="429795" cy="1158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EA03006-E26E-4728-950C-F77462EFC562}"/>
              </a:ext>
            </a:extLst>
          </p:cNvPr>
          <p:cNvSpPr/>
          <p:nvPr/>
        </p:nvSpPr>
        <p:spPr>
          <a:xfrm rot="1778826">
            <a:off x="1566564" y="4071650"/>
            <a:ext cx="409866" cy="1347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7" grpId="0"/>
      <p:bldP spid="20" grpId="0"/>
      <p:bldP spid="21" grpId="0"/>
      <p:bldP spid="28" grpId="0" animBg="1"/>
      <p:bldP spid="31" grpId="0" animBg="1"/>
      <p:bldP spid="32" grpId="0" animBg="1"/>
      <p:bldP spid="37" grpId="0" animBg="1"/>
      <p:bldP spid="38" grpId="0"/>
      <p:bldP spid="47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 animBg="1"/>
      <p:bldP spid="57" grpId="0" animBg="1"/>
      <p:bldP spid="43" grpId="0" animBg="1"/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B714B6-14C1-4445-B294-D67F00553BD5}"/>
              </a:ext>
            </a:extLst>
          </p:cNvPr>
          <p:cNvGrpSpPr/>
          <p:nvPr/>
        </p:nvGrpSpPr>
        <p:grpSpPr>
          <a:xfrm>
            <a:off x="7166097" y="770671"/>
            <a:ext cx="1757698" cy="921372"/>
            <a:chOff x="6956027" y="723900"/>
            <a:chExt cx="1484411" cy="58281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C311F33-B0C3-462A-BD7E-9A2197EBB9A5}"/>
                </a:ext>
              </a:extLst>
            </p:cNvPr>
            <p:cNvSpPr/>
            <p:nvPr/>
          </p:nvSpPr>
          <p:spPr>
            <a:xfrm>
              <a:off x="6956027" y="723900"/>
              <a:ext cx="1467974" cy="260367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Ops automation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108BBB9-87BF-4EEA-AB57-A6EBFC02E323}"/>
                </a:ext>
              </a:extLst>
            </p:cNvPr>
            <p:cNvSpPr/>
            <p:nvPr/>
          </p:nvSpPr>
          <p:spPr>
            <a:xfrm>
              <a:off x="6972464" y="1046350"/>
              <a:ext cx="1467974" cy="260367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485DC04-3D5F-409F-99F1-FC81F9D06395}"/>
              </a:ext>
            </a:extLst>
          </p:cNvPr>
          <p:cNvSpPr/>
          <p:nvPr/>
        </p:nvSpPr>
        <p:spPr>
          <a:xfrm>
            <a:off x="1115083" y="931045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A376CC8-9157-41E7-BBA7-5C8A872A9A73}"/>
              </a:ext>
            </a:extLst>
          </p:cNvPr>
          <p:cNvSpPr/>
          <p:nvPr/>
        </p:nvSpPr>
        <p:spPr>
          <a:xfrm>
            <a:off x="984283" y="347165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E1E12EA-3CFC-4C4C-A2C3-D1B2EE57B573}"/>
              </a:ext>
            </a:extLst>
          </p:cNvPr>
          <p:cNvSpPr/>
          <p:nvPr/>
        </p:nvSpPr>
        <p:spPr>
          <a:xfrm>
            <a:off x="2832256" y="3995102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3965AA7-7D2F-494F-9F63-D0FF8EEB2403}"/>
              </a:ext>
            </a:extLst>
          </p:cNvPr>
          <p:cNvSpPr/>
          <p:nvPr/>
        </p:nvSpPr>
        <p:spPr>
          <a:xfrm>
            <a:off x="7328496" y="369006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9CE58E3-97D3-44E3-8238-AE4396F3A4B6}"/>
              </a:ext>
            </a:extLst>
          </p:cNvPr>
          <p:cNvSpPr/>
          <p:nvPr/>
        </p:nvSpPr>
        <p:spPr>
          <a:xfrm>
            <a:off x="2514424" y="267263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F75D8BE-CD30-4FE4-8842-59445BF41FCD}"/>
              </a:ext>
            </a:extLst>
          </p:cNvPr>
          <p:cNvSpPr/>
          <p:nvPr/>
        </p:nvSpPr>
        <p:spPr>
          <a:xfrm>
            <a:off x="879453" y="1777523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145FBCE-1AC6-4A8D-927B-B2B43AFE3A1B}"/>
              </a:ext>
            </a:extLst>
          </p:cNvPr>
          <p:cNvSpPr/>
          <p:nvPr/>
        </p:nvSpPr>
        <p:spPr>
          <a:xfrm>
            <a:off x="2509579" y="3282446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701B2FF-CA08-482C-80D2-9D36E8B559A9}"/>
              </a:ext>
            </a:extLst>
          </p:cNvPr>
          <p:cNvSpPr/>
          <p:nvPr/>
        </p:nvSpPr>
        <p:spPr>
          <a:xfrm>
            <a:off x="2873159" y="3124924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92643A1-8C33-41A3-AD65-AAB52745C30F}"/>
              </a:ext>
            </a:extLst>
          </p:cNvPr>
          <p:cNvSpPr/>
          <p:nvPr/>
        </p:nvSpPr>
        <p:spPr>
          <a:xfrm>
            <a:off x="941826" y="1424262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pic>
        <p:nvPicPr>
          <p:cNvPr id="64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4A091D8-5560-4DB4-909B-BE77DBC7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E2C528C9-480B-4E47-A0EA-32B526BDC962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4F4BFF-0463-4038-8588-4702E5A16DBF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14169D9-23D0-4377-A665-8FE6301B03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308" y="3863193"/>
            <a:ext cx="680987" cy="552982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371D402E-F89D-4BE3-80B2-0EC6E9A9EC8B}"/>
              </a:ext>
            </a:extLst>
          </p:cNvPr>
          <p:cNvGrpSpPr/>
          <p:nvPr/>
        </p:nvGrpSpPr>
        <p:grpSpPr>
          <a:xfrm>
            <a:off x="522957" y="4151251"/>
            <a:ext cx="959797" cy="881472"/>
            <a:chOff x="375699" y="1131597"/>
            <a:chExt cx="1131055" cy="1225337"/>
          </a:xfrm>
        </p:grpSpPr>
        <p:pic>
          <p:nvPicPr>
            <p:cNvPr id="67" name="Graphic 67">
              <a:extLst>
                <a:ext uri="{FF2B5EF4-FFF2-40B4-BE49-F238E27FC236}">
                  <a16:creationId xmlns:a16="http://schemas.microsoft.com/office/drawing/2014/main" id="{40B33D73-4E69-46BE-9A9F-E82DFD51A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F23D412-A751-42E1-8AF4-F38D59B16E28}"/>
                </a:ext>
              </a:extLst>
            </p:cNvPr>
            <p:cNvSpPr/>
            <p:nvPr/>
          </p:nvSpPr>
          <p:spPr>
            <a:xfrm>
              <a:off x="540684" y="2056179"/>
              <a:ext cx="805942" cy="300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7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C68EB052-567D-4960-B624-77071D353B73}"/>
              </a:ext>
            </a:extLst>
          </p:cNvPr>
          <p:cNvSpPr/>
          <p:nvPr/>
        </p:nvSpPr>
        <p:spPr>
          <a:xfrm rot="20375032">
            <a:off x="1344127" y="4433985"/>
            <a:ext cx="429795" cy="1158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EC10BBC2-9C99-475A-922D-86533D415A47}"/>
              </a:ext>
            </a:extLst>
          </p:cNvPr>
          <p:cNvSpPr/>
          <p:nvPr/>
        </p:nvSpPr>
        <p:spPr>
          <a:xfrm rot="1778826">
            <a:off x="1566564" y="4071650"/>
            <a:ext cx="409866" cy="1347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 animBg="1"/>
      <p:bldP spid="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478183C9-F598-428C-92DC-5C3950D90693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0DD68046-9C50-4488-BE1F-026FAE619D9A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D2F09D-67F5-4CA6-BC4D-34458ACC0031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251C6D1F-9B83-42BD-A7E5-E613DE98A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2B035FE-3B1E-4A23-BF9F-B505AB2DC4CC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461C031-44B0-4964-84DB-2EEE02D0A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7E34ACA-DAAB-4B7A-AECE-92A25B89A54C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AD46A8E-D772-431C-BBBB-0BB1002BF9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41FCE17-4AF9-49C8-9887-B2FDB222D9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ACC56FE-D397-4D01-A8CF-31C6D248EB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 err="1"/>
              <a:t>Validate</a:t>
            </a:r>
            <a:endParaRPr lang="nl-NL" dirty="0"/>
          </a:p>
          <a:p>
            <a:pPr lvl="1"/>
            <a:r>
              <a:rPr lang="nl-NL" dirty="0" err="1"/>
              <a:t>Throttle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) Cache 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 err="1"/>
              <a:t>Transform</a:t>
            </a:r>
            <a:endParaRPr lang="nl-NL" dirty="0"/>
          </a:p>
          <a:p>
            <a:pPr lvl="1"/>
            <a:r>
              <a:rPr lang="nl-NL" dirty="0" err="1"/>
              <a:t>Observer</a:t>
            </a:r>
            <a:endParaRPr lang="nl-NL" dirty="0"/>
          </a:p>
          <a:p>
            <a:pPr lvl="2"/>
            <a:r>
              <a:rPr lang="nl-NL" dirty="0"/>
              <a:t>Monitor</a:t>
            </a:r>
          </a:p>
          <a:p>
            <a:pPr lvl="2"/>
            <a:r>
              <a:rPr lang="nl-NL" dirty="0"/>
              <a:t>Audit</a:t>
            </a:r>
          </a:p>
          <a:p>
            <a:pPr lvl="2"/>
            <a:r>
              <a:rPr lang="nl-NL" dirty="0"/>
              <a:t>Log</a:t>
            </a:r>
          </a:p>
          <a:p>
            <a:pPr marL="180000" lvl="1" indent="0">
              <a:buNone/>
            </a:pP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225033"/>
            <a:ext cx="2019349" cy="1735395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593026" y="225033"/>
            <a:ext cx="2012089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r>
              <a:rPr lang="nl-NL" sz="900" dirty="0"/>
              <a:t>Cache &amp; </a:t>
            </a:r>
            <a:r>
              <a:rPr lang="nl-NL" sz="900" dirty="0" err="1"/>
              <a:t>reuse</a:t>
            </a:r>
            <a:r>
              <a:rPr lang="nl-NL" sz="900" dirty="0"/>
              <a:t> Responses</a:t>
            </a:r>
          </a:p>
          <a:p>
            <a:pPr defTabSz="914378"/>
            <a:r>
              <a:rPr lang="nl-NL" sz="900" dirty="0" err="1"/>
              <a:t>Transform</a:t>
            </a:r>
            <a:r>
              <a:rPr lang="nl-NL" sz="900" dirty="0"/>
              <a:t> headers &amp; parameters </a:t>
            </a:r>
            <a:br>
              <a:rPr lang="nl-NL" sz="900" dirty="0"/>
            </a:br>
            <a:r>
              <a:rPr lang="nl-NL" sz="900" dirty="0"/>
              <a:t>in </a:t>
            </a:r>
            <a:r>
              <a:rPr lang="nl-NL" sz="900" dirty="0" err="1"/>
              <a:t>requests</a:t>
            </a:r>
            <a:r>
              <a:rPr lang="nl-NL" sz="900" dirty="0"/>
              <a:t> &amp; headers in responses</a:t>
            </a:r>
          </a:p>
          <a:p>
            <a:pPr defTabSz="914378"/>
            <a:endParaRPr lang="en-NL" sz="900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C5D9E2FD-4861-4B1A-A716-5E640AA0B902}"/>
              </a:ext>
            </a:extLst>
          </p:cNvPr>
          <p:cNvSpPr/>
          <p:nvPr/>
        </p:nvSpPr>
        <p:spPr>
          <a:xfrm>
            <a:off x="2386083" y="4108762"/>
            <a:ext cx="3037187" cy="731707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57F36-D66A-4C71-90E3-0C6079454919}"/>
              </a:ext>
            </a:extLst>
          </p:cNvPr>
          <p:cNvSpPr/>
          <p:nvPr/>
        </p:nvSpPr>
        <p:spPr>
          <a:xfrm>
            <a:off x="3960332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9160FE-7FB1-45F4-9DA5-5381D35CA9B6}"/>
              </a:ext>
            </a:extLst>
          </p:cNvPr>
          <p:cNvSpPr/>
          <p:nvPr/>
        </p:nvSpPr>
        <p:spPr>
          <a:xfrm>
            <a:off x="3392147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CA2530-859C-4EB7-828A-00B1B7E7A44F}"/>
              </a:ext>
            </a:extLst>
          </p:cNvPr>
          <p:cNvSpPr/>
          <p:nvPr/>
        </p:nvSpPr>
        <p:spPr>
          <a:xfrm>
            <a:off x="2817539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7" name="Graphic 90">
            <a:extLst>
              <a:ext uri="{FF2B5EF4-FFF2-40B4-BE49-F238E27FC236}">
                <a16:creationId xmlns:a16="http://schemas.microsoft.com/office/drawing/2014/main" id="{818291CD-7F08-4371-8C14-26F177BC2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0453" y="4082040"/>
            <a:ext cx="465699" cy="465699"/>
          </a:xfrm>
          <a:prstGeom prst="rect">
            <a:avLst/>
          </a:prstGeom>
        </p:spPr>
      </p:pic>
      <p:pic>
        <p:nvPicPr>
          <p:cNvPr id="38" name="Graphic 106">
            <a:extLst>
              <a:ext uri="{FF2B5EF4-FFF2-40B4-BE49-F238E27FC236}">
                <a16:creationId xmlns:a16="http://schemas.microsoft.com/office/drawing/2014/main" id="{EB2C9D82-CCC4-4D97-951F-F13CC3037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539" y="4082040"/>
            <a:ext cx="496952" cy="496952"/>
          </a:xfrm>
          <a:prstGeom prst="rect">
            <a:avLst/>
          </a:prstGeom>
        </p:spPr>
      </p:pic>
      <p:pic>
        <p:nvPicPr>
          <p:cNvPr id="39" name="Graphic 8">
            <a:extLst>
              <a:ext uri="{FF2B5EF4-FFF2-40B4-BE49-F238E27FC236}">
                <a16:creationId xmlns:a16="http://schemas.microsoft.com/office/drawing/2014/main" id="{49390F0B-1105-478F-8C23-266A8453E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1167" y="4082040"/>
            <a:ext cx="507902" cy="50790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D1664CA-447F-4E55-BE22-0344C19DD343}"/>
              </a:ext>
            </a:extLst>
          </p:cNvPr>
          <p:cNvSpPr/>
          <p:nvPr/>
        </p:nvSpPr>
        <p:spPr>
          <a:xfrm>
            <a:off x="4493830" y="303328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84B3A31-B996-4259-BD97-BBAF16AE2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7878" y="2615281"/>
            <a:ext cx="496952" cy="49695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5C890D-2054-469D-BA7A-012ED35F8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5654" y="872905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8B620C-4BB6-408C-A27B-B2B8126ABC48}"/>
              </a:ext>
            </a:extLst>
          </p:cNvPr>
          <p:cNvSpPr/>
          <p:nvPr/>
        </p:nvSpPr>
        <p:spPr>
          <a:xfrm>
            <a:off x="3890304" y="2348379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FB54BE-7E10-4562-9B85-275C3B939B1D}"/>
              </a:ext>
            </a:extLst>
          </p:cNvPr>
          <p:cNvSpPr txBox="1"/>
          <p:nvPr/>
        </p:nvSpPr>
        <p:spPr>
          <a:xfrm>
            <a:off x="3831147" y="2495765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C9AA7A-30B1-496B-BE82-6FE6B1055E07}"/>
              </a:ext>
            </a:extLst>
          </p:cNvPr>
          <p:cNvSpPr/>
          <p:nvPr/>
        </p:nvSpPr>
        <p:spPr>
          <a:xfrm>
            <a:off x="3872970" y="281589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0137B61-99AF-4D1F-A40A-B881ECE0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7018" y="2397886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OCI PaaS Services and Facilities from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579120" y="18848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168" y="1466842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647468" y="3643400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081" y="3201074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2177479" y="1539070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 flipH="1" flipV="1">
            <a:off x="1165498" y="1907904"/>
            <a:ext cx="1598708" cy="209818"/>
          </a:xfrm>
          <a:prstGeom prst="rightArrow">
            <a:avLst>
              <a:gd name="adj1" fmla="val 4430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 flipH="1">
            <a:off x="1351033" y="3354025"/>
            <a:ext cx="1559807" cy="1973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>
            <a:off x="1229820" y="1546961"/>
            <a:ext cx="2288741" cy="2372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3689428" y="3028559"/>
            <a:ext cx="915625" cy="243849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100" b="1" dirty="0">
                <a:solidFill>
                  <a:srgbClr val="C00000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1644" y="2368191"/>
            <a:ext cx="738043" cy="738043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 rot="20540286">
            <a:off x="1285735" y="299829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25107D-E290-4BD6-B758-02B703AFF998}"/>
              </a:ext>
            </a:extLst>
          </p:cNvPr>
          <p:cNvSpPr/>
          <p:nvPr/>
        </p:nvSpPr>
        <p:spPr>
          <a:xfrm>
            <a:off x="7045486" y="3357431"/>
            <a:ext cx="884561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Database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CE5605-A78F-4BD7-9C19-4423CFBA320A}"/>
              </a:ext>
            </a:extLst>
          </p:cNvPr>
          <p:cNvSpPr/>
          <p:nvPr/>
        </p:nvSpPr>
        <p:spPr>
          <a:xfrm>
            <a:off x="5723138" y="11569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Streaming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43E3047D-25D9-416B-B303-2D6CDD753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0447" y="2893325"/>
            <a:ext cx="496952" cy="49695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3439481-5E9B-423A-8FF3-A8A0F89E50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0992" y="698021"/>
            <a:ext cx="496952" cy="49695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A88E8CE-F0E7-41B0-998D-95AA8BED09F8}"/>
              </a:ext>
            </a:extLst>
          </p:cNvPr>
          <p:cNvSpPr/>
          <p:nvPr/>
        </p:nvSpPr>
        <p:spPr>
          <a:xfrm>
            <a:off x="7630881" y="2451096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Object Storage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76736DEC-3828-43C1-8D7D-930D0310B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0870" y="1998339"/>
            <a:ext cx="496952" cy="49695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7B9ADFA-D7F2-4369-9F12-82E4A02236ED}"/>
              </a:ext>
            </a:extLst>
          </p:cNvPr>
          <p:cNvSpPr/>
          <p:nvPr/>
        </p:nvSpPr>
        <p:spPr>
          <a:xfrm>
            <a:off x="5201454" y="452477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FB17666-EA6F-4FEE-9086-61C955691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19396" y="4070198"/>
            <a:ext cx="496952" cy="49695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F700B6B-59D7-4772-8D54-9E95B0CDE3A1}"/>
              </a:ext>
            </a:extLst>
          </p:cNvPr>
          <p:cNvSpPr/>
          <p:nvPr/>
        </p:nvSpPr>
        <p:spPr>
          <a:xfrm>
            <a:off x="6636153" y="1729155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NoSQL Database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C868563-FD09-4563-853A-2FE15C20CBC1}"/>
              </a:ext>
            </a:extLst>
          </p:cNvPr>
          <p:cNvSpPr/>
          <p:nvPr/>
        </p:nvSpPr>
        <p:spPr>
          <a:xfrm>
            <a:off x="6765726" y="1272252"/>
            <a:ext cx="455812" cy="502011"/>
          </a:xfrm>
          <a:custGeom>
            <a:avLst/>
            <a:gdLst>
              <a:gd name="connsiteX0" fmla="*/ 279607 w 455812"/>
              <a:gd name="connsiteY0" fmla="*/ 334349 h 502011"/>
              <a:gd name="connsiteX1" fmla="*/ 290158 w 455812"/>
              <a:gd name="connsiteY1" fmla="*/ 344068 h 502011"/>
              <a:gd name="connsiteX2" fmla="*/ 279607 w 455812"/>
              <a:gd name="connsiteY2" fmla="*/ 353789 h 502011"/>
              <a:gd name="connsiteX3" fmla="*/ 269056 w 455812"/>
              <a:gd name="connsiteY3" fmla="*/ 344068 h 502011"/>
              <a:gd name="connsiteX4" fmla="*/ 279607 w 455812"/>
              <a:gd name="connsiteY4" fmla="*/ 334349 h 502011"/>
              <a:gd name="connsiteX5" fmla="*/ 152466 w 455812"/>
              <a:gd name="connsiteY5" fmla="*/ 319770 h 502011"/>
              <a:gd name="connsiteX6" fmla="*/ 152466 w 455812"/>
              <a:gd name="connsiteY6" fmla="*/ 368367 h 502011"/>
              <a:gd name="connsiteX7" fmla="*/ 305457 w 455812"/>
              <a:gd name="connsiteY7" fmla="*/ 368367 h 502011"/>
              <a:gd name="connsiteX8" fmla="*/ 305457 w 455812"/>
              <a:gd name="connsiteY8" fmla="*/ 319770 h 502011"/>
              <a:gd name="connsiteX9" fmla="*/ 279607 w 455812"/>
              <a:gd name="connsiteY9" fmla="*/ 256108 h 502011"/>
              <a:gd name="connsiteX10" fmla="*/ 290158 w 455812"/>
              <a:gd name="connsiteY10" fmla="*/ 265827 h 502011"/>
              <a:gd name="connsiteX11" fmla="*/ 279607 w 455812"/>
              <a:gd name="connsiteY11" fmla="*/ 275546 h 502011"/>
              <a:gd name="connsiteX12" fmla="*/ 269056 w 455812"/>
              <a:gd name="connsiteY12" fmla="*/ 265827 h 502011"/>
              <a:gd name="connsiteX13" fmla="*/ 279607 w 455812"/>
              <a:gd name="connsiteY13" fmla="*/ 256108 h 502011"/>
              <a:gd name="connsiteX14" fmla="*/ 152466 w 455812"/>
              <a:gd name="connsiteY14" fmla="*/ 241529 h 502011"/>
              <a:gd name="connsiteX15" fmla="*/ 152466 w 455812"/>
              <a:gd name="connsiteY15" fmla="*/ 290126 h 502011"/>
              <a:gd name="connsiteX16" fmla="*/ 305457 w 455812"/>
              <a:gd name="connsiteY16" fmla="*/ 290126 h 502011"/>
              <a:gd name="connsiteX17" fmla="*/ 305457 w 455812"/>
              <a:gd name="connsiteY17" fmla="*/ 241529 h 502011"/>
              <a:gd name="connsiteX18" fmla="*/ 120811 w 455812"/>
              <a:gd name="connsiteY18" fmla="*/ 212370 h 502011"/>
              <a:gd name="connsiteX19" fmla="*/ 337112 w 455812"/>
              <a:gd name="connsiteY19" fmla="*/ 212370 h 502011"/>
              <a:gd name="connsiteX20" fmla="*/ 337112 w 455812"/>
              <a:gd name="connsiteY20" fmla="*/ 290612 h 502011"/>
              <a:gd name="connsiteX21" fmla="*/ 337112 w 455812"/>
              <a:gd name="connsiteY21" fmla="*/ 319285 h 502011"/>
              <a:gd name="connsiteX22" fmla="*/ 337112 w 455812"/>
              <a:gd name="connsiteY22" fmla="*/ 397526 h 502011"/>
              <a:gd name="connsiteX23" fmla="*/ 120811 w 455812"/>
              <a:gd name="connsiteY23" fmla="*/ 397526 h 502011"/>
              <a:gd name="connsiteX24" fmla="*/ 120811 w 455812"/>
              <a:gd name="connsiteY24" fmla="*/ 319285 h 502011"/>
              <a:gd name="connsiteX25" fmla="*/ 120811 w 455812"/>
              <a:gd name="connsiteY25" fmla="*/ 290612 h 502011"/>
              <a:gd name="connsiteX26" fmla="*/ 203787 w 455812"/>
              <a:gd name="connsiteY26" fmla="*/ 91910 h 502011"/>
              <a:gd name="connsiteX27" fmla="*/ 255867 w 455812"/>
              <a:gd name="connsiteY27" fmla="*/ 113231 h 502011"/>
              <a:gd name="connsiteX28" fmla="*/ 326561 w 455812"/>
              <a:gd name="connsiteY28" fmla="*/ 146278 h 502011"/>
              <a:gd name="connsiteX29" fmla="*/ 386701 w 455812"/>
              <a:gd name="connsiteY29" fmla="*/ 212370 h 502011"/>
              <a:gd name="connsiteX30" fmla="*/ 364544 w 455812"/>
              <a:gd name="connsiteY30" fmla="*/ 261940 h 502011"/>
              <a:gd name="connsiteX31" fmla="*/ 349773 w 455812"/>
              <a:gd name="connsiteY31" fmla="*/ 270201 h 502011"/>
              <a:gd name="connsiteX32" fmla="*/ 349773 w 455812"/>
              <a:gd name="connsiteY32" fmla="*/ 233267 h 502011"/>
              <a:gd name="connsiteX33" fmla="*/ 355577 w 455812"/>
              <a:gd name="connsiteY33" fmla="*/ 211399 h 502011"/>
              <a:gd name="connsiteX34" fmla="*/ 355577 w 455812"/>
              <a:gd name="connsiteY34" fmla="*/ 210912 h 502011"/>
              <a:gd name="connsiteX35" fmla="*/ 313898 w 455812"/>
              <a:gd name="connsiteY35" fmla="*/ 174464 h 502011"/>
              <a:gd name="connsiteX36" fmla="*/ 303347 w 455812"/>
              <a:gd name="connsiteY36" fmla="*/ 173493 h 502011"/>
              <a:gd name="connsiteX37" fmla="*/ 300183 w 455812"/>
              <a:gd name="connsiteY37" fmla="*/ 164259 h 502011"/>
              <a:gd name="connsiteX38" fmla="*/ 253757 w 455812"/>
              <a:gd name="connsiteY38" fmla="*/ 143362 h 502011"/>
              <a:gd name="connsiteX39" fmla="*/ 243206 w 455812"/>
              <a:gd name="connsiteY39" fmla="*/ 145792 h 502011"/>
              <a:gd name="connsiteX40" fmla="*/ 236874 w 455812"/>
              <a:gd name="connsiteY40" fmla="*/ 137530 h 502011"/>
              <a:gd name="connsiteX41" fmla="*/ 187812 w 455812"/>
              <a:gd name="connsiteY41" fmla="*/ 122951 h 502011"/>
              <a:gd name="connsiteX42" fmla="*/ 186228 w 455812"/>
              <a:gd name="connsiteY42" fmla="*/ 123437 h 502011"/>
              <a:gd name="connsiteX43" fmla="*/ 160906 w 455812"/>
              <a:gd name="connsiteY43" fmla="*/ 151138 h 502011"/>
              <a:gd name="connsiteX44" fmla="*/ 157740 w 455812"/>
              <a:gd name="connsiteY44" fmla="*/ 160858 h 502011"/>
              <a:gd name="connsiteX45" fmla="*/ 146661 w 455812"/>
              <a:gd name="connsiteY45" fmla="*/ 161342 h 502011"/>
              <a:gd name="connsiteX46" fmla="*/ 102874 w 455812"/>
              <a:gd name="connsiteY46" fmla="*/ 201193 h 502011"/>
              <a:gd name="connsiteX47" fmla="*/ 108150 w 455812"/>
              <a:gd name="connsiteY47" fmla="*/ 226463 h 502011"/>
              <a:gd name="connsiteX48" fmla="*/ 108150 w 455812"/>
              <a:gd name="connsiteY48" fmla="*/ 265827 h 502011"/>
              <a:gd name="connsiteX49" fmla="*/ 87575 w 455812"/>
              <a:gd name="connsiteY49" fmla="*/ 250761 h 502011"/>
              <a:gd name="connsiteX50" fmla="*/ 71222 w 455812"/>
              <a:gd name="connsiteY50" fmla="*/ 197305 h 502011"/>
              <a:gd name="connsiteX51" fmla="*/ 71222 w 455812"/>
              <a:gd name="connsiteY51" fmla="*/ 196819 h 502011"/>
              <a:gd name="connsiteX52" fmla="*/ 133472 w 455812"/>
              <a:gd name="connsiteY52" fmla="*/ 134129 h 502011"/>
              <a:gd name="connsiteX53" fmla="*/ 178844 w 455812"/>
              <a:gd name="connsiteY53" fmla="*/ 94764 h 502011"/>
              <a:gd name="connsiteX54" fmla="*/ 203787 w 455812"/>
              <a:gd name="connsiteY54" fmla="*/ 91910 h 502011"/>
              <a:gd name="connsiteX55" fmla="*/ 47480 w 455812"/>
              <a:gd name="connsiteY55" fmla="*/ 43737 h 502011"/>
              <a:gd name="connsiteX56" fmla="*/ 47480 w 455812"/>
              <a:gd name="connsiteY56" fmla="*/ 458272 h 502011"/>
              <a:gd name="connsiteX57" fmla="*/ 408333 w 455812"/>
              <a:gd name="connsiteY57" fmla="*/ 458272 h 502011"/>
              <a:gd name="connsiteX58" fmla="*/ 408333 w 455812"/>
              <a:gd name="connsiteY58" fmla="*/ 43737 h 502011"/>
              <a:gd name="connsiteX59" fmla="*/ 0 w 455812"/>
              <a:gd name="connsiteY59" fmla="*/ 0 h 502011"/>
              <a:gd name="connsiteX60" fmla="*/ 455812 w 455812"/>
              <a:gd name="connsiteY60" fmla="*/ 0 h 502011"/>
              <a:gd name="connsiteX61" fmla="*/ 455812 w 455812"/>
              <a:gd name="connsiteY61" fmla="*/ 502011 h 502011"/>
              <a:gd name="connsiteX62" fmla="*/ 0 w 455812"/>
              <a:gd name="connsiteY62" fmla="*/ 502011 h 50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5812" h="502011">
                <a:moveTo>
                  <a:pt x="279607" y="334349"/>
                </a:moveTo>
                <a:cubicBezTo>
                  <a:pt x="284884" y="334349"/>
                  <a:pt x="289632" y="338723"/>
                  <a:pt x="290158" y="344068"/>
                </a:cubicBezTo>
                <a:cubicBezTo>
                  <a:pt x="290158" y="349415"/>
                  <a:pt x="285410" y="353789"/>
                  <a:pt x="279607" y="353789"/>
                </a:cubicBezTo>
                <a:cubicBezTo>
                  <a:pt x="273805" y="353789"/>
                  <a:pt x="269056" y="349415"/>
                  <a:pt x="269056" y="344068"/>
                </a:cubicBezTo>
                <a:cubicBezTo>
                  <a:pt x="269056" y="338723"/>
                  <a:pt x="273805" y="334349"/>
                  <a:pt x="279607" y="334349"/>
                </a:cubicBezTo>
                <a:close/>
                <a:moveTo>
                  <a:pt x="152466" y="319770"/>
                </a:moveTo>
                <a:lnTo>
                  <a:pt x="152466" y="368367"/>
                </a:lnTo>
                <a:lnTo>
                  <a:pt x="305457" y="368367"/>
                </a:lnTo>
                <a:lnTo>
                  <a:pt x="305457" y="319770"/>
                </a:lnTo>
                <a:close/>
                <a:moveTo>
                  <a:pt x="279607" y="256108"/>
                </a:moveTo>
                <a:cubicBezTo>
                  <a:pt x="284884" y="256108"/>
                  <a:pt x="289632" y="260482"/>
                  <a:pt x="290158" y="265827"/>
                </a:cubicBezTo>
                <a:cubicBezTo>
                  <a:pt x="290158" y="271172"/>
                  <a:pt x="285410" y="275546"/>
                  <a:pt x="279607" y="275546"/>
                </a:cubicBezTo>
                <a:cubicBezTo>
                  <a:pt x="273805" y="275546"/>
                  <a:pt x="269056" y="271172"/>
                  <a:pt x="269056" y="265827"/>
                </a:cubicBezTo>
                <a:cubicBezTo>
                  <a:pt x="269056" y="260482"/>
                  <a:pt x="273805" y="256108"/>
                  <a:pt x="279607" y="256108"/>
                </a:cubicBezTo>
                <a:close/>
                <a:moveTo>
                  <a:pt x="152466" y="241529"/>
                </a:moveTo>
                <a:lnTo>
                  <a:pt x="152466" y="290126"/>
                </a:lnTo>
                <a:lnTo>
                  <a:pt x="305457" y="290126"/>
                </a:lnTo>
                <a:lnTo>
                  <a:pt x="305457" y="241529"/>
                </a:lnTo>
                <a:close/>
                <a:moveTo>
                  <a:pt x="120811" y="212370"/>
                </a:moveTo>
                <a:lnTo>
                  <a:pt x="337112" y="212370"/>
                </a:lnTo>
                <a:lnTo>
                  <a:pt x="337112" y="290612"/>
                </a:lnTo>
                <a:lnTo>
                  <a:pt x="337112" y="319285"/>
                </a:lnTo>
                <a:lnTo>
                  <a:pt x="337112" y="397526"/>
                </a:lnTo>
                <a:lnTo>
                  <a:pt x="120811" y="397526"/>
                </a:lnTo>
                <a:lnTo>
                  <a:pt x="120811" y="319285"/>
                </a:lnTo>
                <a:lnTo>
                  <a:pt x="120811" y="290612"/>
                </a:lnTo>
                <a:close/>
                <a:moveTo>
                  <a:pt x="203787" y="91910"/>
                </a:moveTo>
                <a:cubicBezTo>
                  <a:pt x="227082" y="92730"/>
                  <a:pt x="245184" y="103391"/>
                  <a:pt x="255867" y="113231"/>
                </a:cubicBezTo>
                <a:cubicBezTo>
                  <a:pt x="294378" y="107886"/>
                  <a:pt x="316536" y="128784"/>
                  <a:pt x="326561" y="146278"/>
                </a:cubicBezTo>
                <a:cubicBezTo>
                  <a:pt x="377206" y="154053"/>
                  <a:pt x="388812" y="191959"/>
                  <a:pt x="386701" y="212370"/>
                </a:cubicBezTo>
                <a:cubicBezTo>
                  <a:pt x="386175" y="234240"/>
                  <a:pt x="378789" y="250761"/>
                  <a:pt x="364544" y="261940"/>
                </a:cubicBezTo>
                <a:cubicBezTo>
                  <a:pt x="359797" y="265341"/>
                  <a:pt x="355049" y="268257"/>
                  <a:pt x="349773" y="270201"/>
                </a:cubicBezTo>
                <a:lnTo>
                  <a:pt x="349773" y="233267"/>
                </a:lnTo>
                <a:cubicBezTo>
                  <a:pt x="353467" y="227922"/>
                  <a:pt x="355577" y="220631"/>
                  <a:pt x="355577" y="211399"/>
                </a:cubicBezTo>
                <a:lnTo>
                  <a:pt x="355577" y="210912"/>
                </a:lnTo>
                <a:cubicBezTo>
                  <a:pt x="355577" y="205567"/>
                  <a:pt x="355049" y="177866"/>
                  <a:pt x="313898" y="174464"/>
                </a:cubicBezTo>
                <a:lnTo>
                  <a:pt x="303347" y="173493"/>
                </a:lnTo>
                <a:lnTo>
                  <a:pt x="300183" y="164259"/>
                </a:lnTo>
                <a:cubicBezTo>
                  <a:pt x="298599" y="159398"/>
                  <a:pt x="288048" y="135100"/>
                  <a:pt x="253757" y="143362"/>
                </a:cubicBezTo>
                <a:lnTo>
                  <a:pt x="243206" y="145792"/>
                </a:lnTo>
                <a:lnTo>
                  <a:pt x="236874" y="137530"/>
                </a:lnTo>
                <a:cubicBezTo>
                  <a:pt x="235292" y="135100"/>
                  <a:pt x="217883" y="114689"/>
                  <a:pt x="187812" y="122951"/>
                </a:cubicBezTo>
                <a:lnTo>
                  <a:pt x="186228" y="123437"/>
                </a:lnTo>
                <a:cubicBezTo>
                  <a:pt x="185702" y="123437"/>
                  <a:pt x="168293" y="127325"/>
                  <a:pt x="160906" y="151138"/>
                </a:cubicBezTo>
                <a:lnTo>
                  <a:pt x="157740" y="160858"/>
                </a:lnTo>
                <a:lnTo>
                  <a:pt x="146661" y="161342"/>
                </a:lnTo>
                <a:cubicBezTo>
                  <a:pt x="142969" y="161829"/>
                  <a:pt x="109733" y="165232"/>
                  <a:pt x="102874" y="201193"/>
                </a:cubicBezTo>
                <a:cubicBezTo>
                  <a:pt x="102874" y="203137"/>
                  <a:pt x="101820" y="215286"/>
                  <a:pt x="108150" y="226463"/>
                </a:cubicBezTo>
                <a:lnTo>
                  <a:pt x="108150" y="265827"/>
                </a:lnTo>
                <a:cubicBezTo>
                  <a:pt x="100236" y="261940"/>
                  <a:pt x="92851" y="257079"/>
                  <a:pt x="87575" y="250761"/>
                </a:cubicBezTo>
                <a:cubicBezTo>
                  <a:pt x="67527" y="227922"/>
                  <a:pt x="71222" y="198763"/>
                  <a:pt x="71222" y="197305"/>
                </a:cubicBezTo>
                <a:lnTo>
                  <a:pt x="71222" y="196819"/>
                </a:lnTo>
                <a:cubicBezTo>
                  <a:pt x="79134" y="155997"/>
                  <a:pt x="110788" y="138989"/>
                  <a:pt x="133472" y="134129"/>
                </a:cubicBezTo>
                <a:cubicBezTo>
                  <a:pt x="147189" y="103512"/>
                  <a:pt x="173039" y="96223"/>
                  <a:pt x="178844" y="94764"/>
                </a:cubicBezTo>
                <a:cubicBezTo>
                  <a:pt x="187680" y="92456"/>
                  <a:pt x="196022" y="91636"/>
                  <a:pt x="203787" y="91910"/>
                </a:cubicBezTo>
                <a:close/>
                <a:moveTo>
                  <a:pt x="47480" y="43737"/>
                </a:moveTo>
                <a:lnTo>
                  <a:pt x="47480" y="458272"/>
                </a:lnTo>
                <a:lnTo>
                  <a:pt x="408333" y="458272"/>
                </a:lnTo>
                <a:lnTo>
                  <a:pt x="408333" y="43737"/>
                </a:lnTo>
                <a:close/>
                <a:moveTo>
                  <a:pt x="0" y="0"/>
                </a:moveTo>
                <a:lnTo>
                  <a:pt x="455812" y="0"/>
                </a:lnTo>
                <a:lnTo>
                  <a:pt x="455812" y="502011"/>
                </a:lnTo>
                <a:lnTo>
                  <a:pt x="0" y="502011"/>
                </a:lnTo>
                <a:close/>
              </a:path>
            </a:pathLst>
          </a:custGeom>
          <a:solidFill>
            <a:srgbClr val="312D2A"/>
          </a:solidFill>
          <a:ln w="30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C3B8CA-975B-4B80-AC16-90B15E9F86DF}"/>
              </a:ext>
            </a:extLst>
          </p:cNvPr>
          <p:cNvSpPr/>
          <p:nvPr/>
        </p:nvSpPr>
        <p:spPr>
          <a:xfrm>
            <a:off x="6375722" y="4170736"/>
            <a:ext cx="884561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JSON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133F4F87-DD30-4BD9-8ED1-9122D335C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0683" y="3706630"/>
            <a:ext cx="496952" cy="49695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206941F-A240-4AAA-BE71-93E2C2B9549F}"/>
              </a:ext>
            </a:extLst>
          </p:cNvPr>
          <p:cNvSpPr/>
          <p:nvPr/>
        </p:nvSpPr>
        <p:spPr>
          <a:xfrm>
            <a:off x="-153280" y="4169355"/>
            <a:ext cx="1013320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Email Delivery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26675628-88FA-4395-B071-1E0AACF34B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04" y="3698026"/>
            <a:ext cx="496952" cy="496952"/>
          </a:xfrm>
          <a:prstGeom prst="rect">
            <a:avLst/>
          </a:prstGeom>
        </p:spPr>
      </p:pic>
      <p:sp>
        <p:nvSpPr>
          <p:cNvPr id="76" name="Arrow: Right 75">
            <a:extLst>
              <a:ext uri="{FF2B5EF4-FFF2-40B4-BE49-F238E27FC236}">
                <a16:creationId xmlns:a16="http://schemas.microsoft.com/office/drawing/2014/main" id="{76277B56-0F04-449B-A0AB-4C11C092019A}"/>
              </a:ext>
            </a:extLst>
          </p:cNvPr>
          <p:cNvSpPr/>
          <p:nvPr/>
        </p:nvSpPr>
        <p:spPr>
          <a:xfrm rot="8549228">
            <a:off x="329799" y="3514478"/>
            <a:ext cx="599918" cy="16595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C09EDCA-AC8A-41CE-93D3-4ED4C25819E2}"/>
              </a:ext>
            </a:extLst>
          </p:cNvPr>
          <p:cNvSpPr/>
          <p:nvPr/>
        </p:nvSpPr>
        <p:spPr>
          <a:xfrm rot="19664250">
            <a:off x="4675091" y="137592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58E5AFF-DDDB-47D4-B094-FDF83B55425A}"/>
              </a:ext>
            </a:extLst>
          </p:cNvPr>
          <p:cNvSpPr/>
          <p:nvPr/>
        </p:nvSpPr>
        <p:spPr>
          <a:xfrm rot="20307433">
            <a:off x="5463646" y="1734298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0BAA472-3AD8-4FDE-A466-EB06643404FD}"/>
              </a:ext>
            </a:extLst>
          </p:cNvPr>
          <p:cNvSpPr/>
          <p:nvPr/>
        </p:nvSpPr>
        <p:spPr>
          <a:xfrm rot="21258773">
            <a:off x="5747112" y="2325212"/>
            <a:ext cx="1974034" cy="224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B1E33525-C201-4DEA-B644-494DF3B00083}"/>
              </a:ext>
            </a:extLst>
          </p:cNvPr>
          <p:cNvSpPr/>
          <p:nvPr/>
        </p:nvSpPr>
        <p:spPr>
          <a:xfrm rot="779946">
            <a:off x="5826153" y="2882780"/>
            <a:ext cx="1371608" cy="243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F8DB669-8938-4238-90D9-392713634B5D}"/>
              </a:ext>
            </a:extLst>
          </p:cNvPr>
          <p:cNvSpPr/>
          <p:nvPr/>
        </p:nvSpPr>
        <p:spPr>
          <a:xfrm rot="2083873">
            <a:off x="5631512" y="3390084"/>
            <a:ext cx="996461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13B96AF-82D4-4DD6-8A88-6D82E28D0917}"/>
              </a:ext>
            </a:extLst>
          </p:cNvPr>
          <p:cNvSpPr/>
          <p:nvPr/>
        </p:nvSpPr>
        <p:spPr>
          <a:xfrm rot="3223826">
            <a:off x="5002021" y="3657889"/>
            <a:ext cx="688963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C21126D2-51BB-49FC-BB2C-1421F6985176}"/>
              </a:ext>
            </a:extLst>
          </p:cNvPr>
          <p:cNvSpPr/>
          <p:nvPr/>
        </p:nvSpPr>
        <p:spPr>
          <a:xfrm>
            <a:off x="2920824" y="4103721"/>
            <a:ext cx="2102713" cy="731707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426D26-3CD8-49D3-A69F-B33FA6BCE817}"/>
              </a:ext>
            </a:extLst>
          </p:cNvPr>
          <p:cNvSpPr/>
          <p:nvPr/>
        </p:nvSpPr>
        <p:spPr>
          <a:xfrm>
            <a:off x="4150666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3715DA-02EB-4B99-B112-42D0B9CDC626}"/>
              </a:ext>
            </a:extLst>
          </p:cNvPr>
          <p:cNvSpPr/>
          <p:nvPr/>
        </p:nvSpPr>
        <p:spPr>
          <a:xfrm>
            <a:off x="3582481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98CAC53-AEDF-43BE-919A-4CC4083162F6}"/>
              </a:ext>
            </a:extLst>
          </p:cNvPr>
          <p:cNvSpPr/>
          <p:nvPr/>
        </p:nvSpPr>
        <p:spPr>
          <a:xfrm>
            <a:off x="3007873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8" name="Graphic 90">
            <a:extLst>
              <a:ext uri="{FF2B5EF4-FFF2-40B4-BE49-F238E27FC236}">
                <a16:creationId xmlns:a16="http://schemas.microsoft.com/office/drawing/2014/main" id="{D0320C3E-4371-42F0-B829-9A599149E6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20787" y="4076999"/>
            <a:ext cx="465699" cy="465699"/>
          </a:xfrm>
          <a:prstGeom prst="rect">
            <a:avLst/>
          </a:prstGeom>
        </p:spPr>
      </p:pic>
      <p:pic>
        <p:nvPicPr>
          <p:cNvPr id="89" name="Graphic 106">
            <a:extLst>
              <a:ext uri="{FF2B5EF4-FFF2-40B4-BE49-F238E27FC236}">
                <a16:creationId xmlns:a16="http://schemas.microsoft.com/office/drawing/2014/main" id="{6C410E97-08C9-4133-AE73-96F75AFCF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1873" y="4076999"/>
            <a:ext cx="496952" cy="496952"/>
          </a:xfrm>
          <a:prstGeom prst="rect">
            <a:avLst/>
          </a:prstGeom>
        </p:spPr>
      </p:pic>
      <p:pic>
        <p:nvPicPr>
          <p:cNvPr id="90" name="Graphic 8">
            <a:extLst>
              <a:ext uri="{FF2B5EF4-FFF2-40B4-BE49-F238E27FC236}">
                <a16:creationId xmlns:a16="http://schemas.microsoft.com/office/drawing/2014/main" id="{DA32666F-A8C4-42DF-A002-03BF57E9CE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31501" y="4076999"/>
            <a:ext cx="507902" cy="50790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F82C0EB-5FF9-4596-A475-35804E7B1A9F}"/>
              </a:ext>
            </a:extLst>
          </p:cNvPr>
          <p:cNvSpPr/>
          <p:nvPr/>
        </p:nvSpPr>
        <p:spPr>
          <a:xfrm>
            <a:off x="3615620" y="3539836"/>
            <a:ext cx="990429" cy="5303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92934-5948-4004-B3B9-9BC589FFFE54}"/>
              </a:ext>
            </a:extLst>
          </p:cNvPr>
          <p:cNvSpPr txBox="1"/>
          <p:nvPr/>
        </p:nvSpPr>
        <p:spPr>
          <a:xfrm>
            <a:off x="1457226" y="170726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synchronous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30CA4A-A867-487B-A05A-4F80A7834522}"/>
              </a:ext>
            </a:extLst>
          </p:cNvPr>
          <p:cNvSpPr txBox="1"/>
          <p:nvPr/>
        </p:nvSpPr>
        <p:spPr>
          <a:xfrm>
            <a:off x="1593226" y="3244985"/>
            <a:ext cx="7934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6128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8" grpId="0" animBg="1"/>
      <p:bldP spid="31" grpId="0" animBg="1"/>
      <p:bldP spid="37" grpId="0" animBg="1"/>
      <p:bldP spid="53" grpId="0" animBg="1"/>
      <p:bldP spid="62" grpId="0"/>
      <p:bldP spid="63" grpId="0"/>
      <p:bldP spid="66" grpId="0"/>
      <p:bldP spid="68" grpId="0"/>
      <p:bldP spid="70" grpId="0"/>
      <p:bldP spid="71" grpId="0" animBg="1"/>
      <p:bldP spid="72" grpId="0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/>
      <p:bldP spid="86" grpId="0"/>
      <p:bldP spid="87" grpId="0"/>
      <p:bldP spid="9" grpId="0" animBg="1"/>
      <p:bldP spid="13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)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 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i="1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dirty="0" err="1"/>
              <a:t>Key</a:t>
            </a:r>
            <a:r>
              <a:rPr lang="nl-NL" dirty="0"/>
              <a:t> are </a:t>
            </a:r>
            <a:r>
              <a:rPr lang="nl-NL" dirty="0" err="1"/>
              <a:t>industry</a:t>
            </a:r>
            <a:r>
              <a:rPr lang="nl-NL" dirty="0"/>
              <a:t> standard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different services</a:t>
            </a:r>
          </a:p>
          <a:p>
            <a:r>
              <a:rPr lang="nl-NL" dirty="0" err="1"/>
              <a:t>Custom</a:t>
            </a:r>
            <a:r>
              <a:rPr lang="nl-NL" dirty="0"/>
              <a:t> code in small, </a:t>
            </a:r>
            <a:r>
              <a:rPr lang="nl-NL" dirty="0" err="1"/>
              <a:t>simple</a:t>
            </a:r>
            <a:r>
              <a:rPr lang="nl-NL" dirty="0"/>
              <a:t> units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] Trigger Email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  <p:pic>
        <p:nvPicPr>
          <p:cNvPr id="61" name="Graphic 60" descr="Email">
            <a:extLst>
              <a:ext uri="{FF2B5EF4-FFF2-40B4-BE49-F238E27FC236}">
                <a16:creationId xmlns:a16="http://schemas.microsoft.com/office/drawing/2014/main" id="{C3D0996B-2CF7-4373-8787-1E035B5399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97A7CAE-2E81-4563-943D-9466791FCEAB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12417F-3329-4676-8910-F8CC51655DB9}"/>
              </a:ext>
            </a:extLst>
          </p:cNvPr>
          <p:cNvSpPr/>
          <p:nvPr/>
        </p:nvSpPr>
        <p:spPr>
          <a:xfrm>
            <a:off x="4277360" y="1036173"/>
            <a:ext cx="4633563" cy="1544467"/>
          </a:xfrm>
          <a:custGeom>
            <a:avLst/>
            <a:gdLst>
              <a:gd name="connsiteX0" fmla="*/ 0 w 4633563"/>
              <a:gd name="connsiteY0" fmla="*/ 376067 h 1544467"/>
              <a:gd name="connsiteX1" fmla="*/ 1859280 w 4633563"/>
              <a:gd name="connsiteY1" fmla="*/ 30627 h 1544467"/>
              <a:gd name="connsiteX2" fmla="*/ 1717040 w 4633563"/>
              <a:gd name="connsiteY2" fmla="*/ 1066947 h 1544467"/>
              <a:gd name="connsiteX3" fmla="*/ 3281680 w 4633563"/>
              <a:gd name="connsiteY3" fmla="*/ 294787 h 1544467"/>
              <a:gd name="connsiteX4" fmla="*/ 4632960 w 4633563"/>
              <a:gd name="connsiteY4" fmla="*/ 934867 h 1544467"/>
              <a:gd name="connsiteX5" fmla="*/ 3119120 w 4633563"/>
              <a:gd name="connsiteY5" fmla="*/ 1016147 h 1544467"/>
              <a:gd name="connsiteX6" fmla="*/ 2814320 w 4633563"/>
              <a:gd name="connsiteY6" fmla="*/ 1544467 h 154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3563" h="1544467" extrusionOk="0">
                <a:moveTo>
                  <a:pt x="0" y="376067"/>
                </a:moveTo>
                <a:cubicBezTo>
                  <a:pt x="789104" y="219649"/>
                  <a:pt x="1505765" y="-78942"/>
                  <a:pt x="1859280" y="30627"/>
                </a:cubicBezTo>
                <a:cubicBezTo>
                  <a:pt x="2090376" y="129430"/>
                  <a:pt x="1529692" y="995386"/>
                  <a:pt x="1717040" y="1066947"/>
                </a:cubicBezTo>
                <a:cubicBezTo>
                  <a:pt x="1970105" y="1091551"/>
                  <a:pt x="2885251" y="298376"/>
                  <a:pt x="3281680" y="294787"/>
                </a:cubicBezTo>
                <a:cubicBezTo>
                  <a:pt x="3787756" y="281500"/>
                  <a:pt x="4674259" y="817123"/>
                  <a:pt x="4632960" y="934867"/>
                </a:cubicBezTo>
                <a:cubicBezTo>
                  <a:pt x="4598304" y="1024863"/>
                  <a:pt x="3461990" y="950138"/>
                  <a:pt x="3119120" y="1016147"/>
                </a:cubicBezTo>
                <a:cubicBezTo>
                  <a:pt x="2777543" y="1128455"/>
                  <a:pt x="2754344" y="1318278"/>
                  <a:pt x="2814320" y="1544467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225865239">
                  <a:custGeom>
                    <a:avLst/>
                    <a:gdLst>
                      <a:gd name="connsiteX0" fmla="*/ 0 w 4633563"/>
                      <a:gd name="connsiteY0" fmla="*/ 376067 h 1544467"/>
                      <a:gd name="connsiteX1" fmla="*/ 1859280 w 4633563"/>
                      <a:gd name="connsiteY1" fmla="*/ 30627 h 1544467"/>
                      <a:gd name="connsiteX2" fmla="*/ 1717040 w 4633563"/>
                      <a:gd name="connsiteY2" fmla="*/ 1066947 h 1544467"/>
                      <a:gd name="connsiteX3" fmla="*/ 3281680 w 4633563"/>
                      <a:gd name="connsiteY3" fmla="*/ 294787 h 1544467"/>
                      <a:gd name="connsiteX4" fmla="*/ 4632960 w 4633563"/>
                      <a:gd name="connsiteY4" fmla="*/ 934867 h 1544467"/>
                      <a:gd name="connsiteX5" fmla="*/ 3119120 w 4633563"/>
                      <a:gd name="connsiteY5" fmla="*/ 1016147 h 1544467"/>
                      <a:gd name="connsiteX6" fmla="*/ 2814320 w 4633563"/>
                      <a:gd name="connsiteY6" fmla="*/ 1544467 h 154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33563" h="1544467">
                        <a:moveTo>
                          <a:pt x="0" y="376067"/>
                        </a:moveTo>
                        <a:cubicBezTo>
                          <a:pt x="786553" y="145773"/>
                          <a:pt x="1573107" y="-84520"/>
                          <a:pt x="1859280" y="30627"/>
                        </a:cubicBezTo>
                        <a:cubicBezTo>
                          <a:pt x="2145453" y="145774"/>
                          <a:pt x="1479973" y="1022920"/>
                          <a:pt x="1717040" y="1066947"/>
                        </a:cubicBezTo>
                        <a:cubicBezTo>
                          <a:pt x="1954107" y="1110974"/>
                          <a:pt x="2795693" y="316800"/>
                          <a:pt x="3281680" y="294787"/>
                        </a:cubicBezTo>
                        <a:cubicBezTo>
                          <a:pt x="3767667" y="272774"/>
                          <a:pt x="4660053" y="814640"/>
                          <a:pt x="4632960" y="934867"/>
                        </a:cubicBezTo>
                        <a:cubicBezTo>
                          <a:pt x="4605867" y="1055094"/>
                          <a:pt x="3422227" y="914547"/>
                          <a:pt x="3119120" y="1016147"/>
                        </a:cubicBezTo>
                        <a:cubicBezTo>
                          <a:pt x="2816013" y="1117747"/>
                          <a:pt x="2815166" y="1331107"/>
                          <a:pt x="2814320" y="154446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4DAD-A8B1-42EF-9C40-31C5020C5CCE}"/>
              </a:ext>
            </a:extLst>
          </p:cNvPr>
          <p:cNvSpPr txBox="1"/>
          <p:nvPr/>
        </p:nvSpPr>
        <p:spPr>
          <a:xfrm>
            <a:off x="6102990" y="1524723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41D9DB5B-FEB3-4D7B-AAC3-DF2CF1D9137B}"/>
              </a:ext>
            </a:extLst>
          </p:cNvPr>
          <p:cNvSpPr/>
          <p:nvPr/>
        </p:nvSpPr>
        <p:spPr>
          <a:xfrm>
            <a:off x="7205808" y="2969142"/>
            <a:ext cx="1280243" cy="574776"/>
          </a:xfrm>
          <a:prstGeom prst="wedgeRoundRectCallout">
            <a:avLst>
              <a:gd name="adj1" fmla="val -59360"/>
              <a:gd name="adj2" fmla="val -796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 (or SMS or Slack </a:t>
            </a:r>
            <a:r>
              <a:rPr lang="nl-NL" sz="900" dirty="0" err="1">
                <a:solidFill>
                  <a:schemeClr val="dk1"/>
                </a:solidFill>
              </a:rPr>
              <a:t>message</a:t>
            </a:r>
            <a:r>
              <a:rPr lang="nl-NL" sz="900" dirty="0">
                <a:solidFill>
                  <a:schemeClr val="dk1"/>
                </a:solidFill>
              </a:rPr>
              <a:t>)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AC699C-D761-4C89-8935-68C32145E04A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5037180" y="1314453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7180" y="1314453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5249146" y="2254176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7205808" y="2969142"/>
            <a:ext cx="1280243" cy="574776"/>
          </a:xfrm>
          <a:prstGeom prst="wedgeRoundRectCallout">
            <a:avLst>
              <a:gd name="adj1" fmla="val -59360"/>
              <a:gd name="adj2" fmla="val -796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 (or SMS or Slack </a:t>
            </a:r>
            <a:r>
              <a:rPr lang="nl-NL" sz="900" dirty="0" err="1">
                <a:solidFill>
                  <a:schemeClr val="dk1"/>
                </a:solidFill>
              </a:rPr>
              <a:t>message</a:t>
            </a:r>
            <a:r>
              <a:rPr lang="nl-NL" sz="900" dirty="0">
                <a:solidFill>
                  <a:schemeClr val="dk1"/>
                </a:solidFill>
              </a:rPr>
              <a:t>)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74190-0FCA-4306-86DE-58D8992B1A7C}"/>
              </a:ext>
            </a:extLst>
          </p:cNvPr>
          <p:cNvGrpSpPr/>
          <p:nvPr/>
        </p:nvGrpSpPr>
        <p:grpSpPr>
          <a:xfrm>
            <a:off x="4410914" y="2476682"/>
            <a:ext cx="2301980" cy="1414941"/>
            <a:chOff x="4410914" y="2476682"/>
            <a:chExt cx="2301980" cy="141494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0DDD86E-17F1-4DB0-8357-70879BBADD8B}"/>
                </a:ext>
              </a:extLst>
            </p:cNvPr>
            <p:cNvSpPr/>
            <p:nvPr/>
          </p:nvSpPr>
          <p:spPr>
            <a:xfrm>
              <a:off x="5405500" y="3179893"/>
              <a:ext cx="8059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Service Connector Hub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BF178E-C313-4F25-A4A4-E3DFBB1D96AA}"/>
                </a:ext>
              </a:extLst>
            </p:cNvPr>
            <p:cNvGrpSpPr/>
            <p:nvPr/>
          </p:nvGrpSpPr>
          <p:grpSpPr>
            <a:xfrm>
              <a:off x="4467020" y="3043332"/>
              <a:ext cx="848291" cy="848291"/>
              <a:chOff x="375699" y="1131597"/>
              <a:chExt cx="1131055" cy="1131055"/>
            </a:xfrm>
          </p:grpSpPr>
          <p:pic>
            <p:nvPicPr>
              <p:cNvPr id="59" name="Graphic 67">
                <a:extLst>
                  <a:ext uri="{FF2B5EF4-FFF2-40B4-BE49-F238E27FC236}">
                    <a16:creationId xmlns:a16="http://schemas.microsoft.com/office/drawing/2014/main" id="{0675D59A-564F-4D54-A335-A3D2129AD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75699" y="1131597"/>
                <a:ext cx="1131055" cy="1131055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7957EC-73FF-40F4-A748-3A2A1CCE8480}"/>
                  </a:ext>
                </a:extLst>
              </p:cNvPr>
              <p:cNvSpPr/>
              <p:nvPr/>
            </p:nvSpPr>
            <p:spPr>
              <a:xfrm>
                <a:off x="544826" y="1865601"/>
                <a:ext cx="80594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latin typeface="Arial" charset="0"/>
                    <a:ea typeface="Arial" charset="0"/>
                    <a:cs typeface="Arial" charset="0"/>
                  </a:rPr>
                  <a:t>Streaming</a:t>
                </a: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03763BC-6E96-4F26-B3AA-862F34073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39706" y="2794858"/>
              <a:ext cx="456379" cy="414725"/>
            </a:xfrm>
            <a:prstGeom prst="rect">
              <a:avLst/>
            </a:prstGeom>
          </p:spPr>
        </p:pic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FBA8FA56-3823-45DE-92E0-5E80D520A88D}"/>
                </a:ext>
              </a:extLst>
            </p:cNvPr>
            <p:cNvCxnSpPr>
              <a:stCxn id="55" idx="3"/>
            </p:cNvCxnSpPr>
            <p:nvPr/>
          </p:nvCxnSpPr>
          <p:spPr>
            <a:xfrm>
              <a:off x="4410914" y="2832944"/>
              <a:ext cx="379664" cy="4794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5522805F-C358-4DA4-BE48-DDC3C454B9A6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rot="5400000" flipH="1" flipV="1">
              <a:off x="5151175" y="3078949"/>
              <a:ext cx="465258" cy="3118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EE45CE4-4415-4A6C-9332-41A162714885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 flipV="1">
              <a:off x="5996085" y="2476682"/>
              <a:ext cx="716809" cy="52553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Speech Bubble: Rectangle with Corners Rounded 73">
            <a:extLst>
              <a:ext uri="{FF2B5EF4-FFF2-40B4-BE49-F238E27FC236}">
                <a16:creationId xmlns:a16="http://schemas.microsoft.com/office/drawing/2014/main" id="{D44B8267-ACB8-4BD7-BABD-16EF6E8AB993}"/>
              </a:ext>
            </a:extLst>
          </p:cNvPr>
          <p:cNvSpPr/>
          <p:nvPr/>
        </p:nvSpPr>
        <p:spPr>
          <a:xfrm>
            <a:off x="5227902" y="3890821"/>
            <a:ext cx="1280243" cy="574776"/>
          </a:xfrm>
          <a:prstGeom prst="wedgeRoundRectCallout">
            <a:avLst>
              <a:gd name="adj1" fmla="val -49837"/>
              <a:gd name="adj2" fmla="val -1392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New </a:t>
            </a:r>
            <a:r>
              <a:rPr lang="nl-NL" sz="900" dirty="0" err="1">
                <a:solidFill>
                  <a:schemeClr val="dk1"/>
                </a:solidFill>
              </a:rPr>
              <a:t>alternative</a:t>
            </a:r>
            <a:r>
              <a:rPr lang="nl-NL" sz="900" dirty="0">
                <a:solidFill>
                  <a:schemeClr val="dk1"/>
                </a:solidFill>
              </a:rPr>
              <a:t> (as of April 2021) for high volumes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C5028A-354B-44A5-AF2D-DC44D76D0AD7}"/>
              </a:ext>
            </a:extLst>
          </p:cNvPr>
          <p:cNvSpPr/>
          <p:nvPr/>
        </p:nvSpPr>
        <p:spPr>
          <a:xfrm>
            <a:off x="5039360" y="2153920"/>
            <a:ext cx="3672288" cy="1117600"/>
          </a:xfrm>
          <a:custGeom>
            <a:avLst/>
            <a:gdLst>
              <a:gd name="connsiteX0" fmla="*/ 0 w 3672288"/>
              <a:gd name="connsiteY0" fmla="*/ 558800 h 1117600"/>
              <a:gd name="connsiteX1" fmla="*/ 1836144 w 3672288"/>
              <a:gd name="connsiteY1" fmla="*/ 0 h 1117600"/>
              <a:gd name="connsiteX2" fmla="*/ 3672288 w 3672288"/>
              <a:gd name="connsiteY2" fmla="*/ 558800 h 1117600"/>
              <a:gd name="connsiteX3" fmla="*/ 1836144 w 3672288"/>
              <a:gd name="connsiteY3" fmla="*/ 1117600 h 1117600"/>
              <a:gd name="connsiteX4" fmla="*/ 0 w 3672288"/>
              <a:gd name="connsiteY4" fmla="*/ 5588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288" h="1117600" extrusionOk="0">
                <a:moveTo>
                  <a:pt x="0" y="558800"/>
                </a:moveTo>
                <a:cubicBezTo>
                  <a:pt x="166139" y="111783"/>
                  <a:pt x="735928" y="-141512"/>
                  <a:pt x="1836144" y="0"/>
                </a:cubicBezTo>
                <a:cubicBezTo>
                  <a:pt x="2825429" y="-17581"/>
                  <a:pt x="3688284" y="276274"/>
                  <a:pt x="3672288" y="558800"/>
                </a:cubicBezTo>
                <a:cubicBezTo>
                  <a:pt x="3618361" y="971446"/>
                  <a:pt x="2766585" y="1046065"/>
                  <a:pt x="1836144" y="1117600"/>
                </a:cubicBezTo>
                <a:cubicBezTo>
                  <a:pt x="777564" y="1179091"/>
                  <a:pt x="7030" y="860548"/>
                  <a:pt x="0" y="558800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34381249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23">
            <a:extLst>
              <a:ext uri="{FF2B5EF4-FFF2-40B4-BE49-F238E27FC236}">
                <a16:creationId xmlns:a16="http://schemas.microsoft.com/office/drawing/2014/main" id="{D62CF983-CA27-4E4B-A232-CD28766BF8B8}"/>
              </a:ext>
            </a:extLst>
          </p:cNvPr>
          <p:cNvSpPr/>
          <p:nvPr/>
        </p:nvSpPr>
        <p:spPr>
          <a:xfrm>
            <a:off x="7992329" y="1608192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Web</a:t>
            </a:r>
            <a:br>
              <a:rPr lang="es-MX" sz="1050" dirty="0"/>
            </a:br>
            <a:r>
              <a:rPr lang="es-MX" sz="1050" dirty="0"/>
              <a:t>Hook</a:t>
            </a:r>
          </a:p>
        </p:txBody>
      </p:sp>
      <p:sp>
        <p:nvSpPr>
          <p:cNvPr id="56" name="Rectángulo 23">
            <a:extLst>
              <a:ext uri="{FF2B5EF4-FFF2-40B4-BE49-F238E27FC236}">
                <a16:creationId xmlns:a16="http://schemas.microsoft.com/office/drawing/2014/main" id="{61D67B4D-33E7-4508-90CF-4ECF1D69EEC6}"/>
              </a:ext>
            </a:extLst>
          </p:cNvPr>
          <p:cNvSpPr/>
          <p:nvPr/>
        </p:nvSpPr>
        <p:spPr>
          <a:xfrm>
            <a:off x="7992329" y="1220743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Slack</a:t>
            </a:r>
            <a:endParaRPr lang="es-MX" sz="1050" dirty="0"/>
          </a:p>
        </p:txBody>
      </p:sp>
      <p:sp>
        <p:nvSpPr>
          <p:cNvPr id="57" name="Rectángulo 23">
            <a:extLst>
              <a:ext uri="{FF2B5EF4-FFF2-40B4-BE49-F238E27FC236}">
                <a16:creationId xmlns:a16="http://schemas.microsoft.com/office/drawing/2014/main" id="{CF9BE889-3FEA-436F-8309-2B5CF402CB56}"/>
              </a:ext>
            </a:extLst>
          </p:cNvPr>
          <p:cNvSpPr/>
          <p:nvPr/>
        </p:nvSpPr>
        <p:spPr>
          <a:xfrm>
            <a:off x="7995474" y="832318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Pager</a:t>
            </a:r>
            <a:r>
              <a:rPr lang="es-MX" sz="1050" dirty="0"/>
              <a:t> </a:t>
            </a:r>
            <a:r>
              <a:rPr lang="es-MX" sz="1050" dirty="0" err="1"/>
              <a:t>Duty</a:t>
            </a:r>
            <a:endParaRPr lang="es-MX" sz="10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br>
              <a:rPr lang="es-MX" dirty="0"/>
            </a:b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718533-7894-466B-B83C-3D34F83A436A}"/>
              </a:ext>
            </a:extLst>
          </p:cNvPr>
          <p:cNvSpPr/>
          <p:nvPr/>
        </p:nvSpPr>
        <p:spPr>
          <a:xfrm>
            <a:off x="4489974" y="1399854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7A58DE5-556B-4BB6-BFA3-131DB9893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1080" y="915855"/>
            <a:ext cx="496952" cy="49695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4D3969F-0679-45B7-9000-C3ED56296B32}"/>
              </a:ext>
            </a:extLst>
          </p:cNvPr>
          <p:cNvSpPr/>
          <p:nvPr/>
        </p:nvSpPr>
        <p:spPr>
          <a:xfrm>
            <a:off x="3977430" y="140361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296A6194-EA20-4EB4-97E5-316DD2FA3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494" y="959693"/>
            <a:ext cx="496952" cy="4969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01763-166E-4FE6-B37F-478FBF8123A1}"/>
              </a:ext>
            </a:extLst>
          </p:cNvPr>
          <p:cNvCxnSpPr/>
          <p:nvPr/>
        </p:nvCxnSpPr>
        <p:spPr>
          <a:xfrm>
            <a:off x="4488292" y="1610487"/>
            <a:ext cx="653867" cy="80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6B84B-B101-4293-B857-5C4E0B73291B}"/>
              </a:ext>
            </a:extLst>
          </p:cNvPr>
          <p:cNvCxnSpPr>
            <a:stCxn id="51" idx="2"/>
          </p:cNvCxnSpPr>
          <p:nvPr/>
        </p:nvCxnSpPr>
        <p:spPr>
          <a:xfrm>
            <a:off x="4892945" y="1637098"/>
            <a:ext cx="358157" cy="76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echa: a la derecha 32">
            <a:extLst>
              <a:ext uri="{FF2B5EF4-FFF2-40B4-BE49-F238E27FC236}">
                <a16:creationId xmlns:a16="http://schemas.microsoft.com/office/drawing/2014/main" id="{E47A10C8-7711-4F4E-B321-7462AF6D4F1D}"/>
              </a:ext>
            </a:extLst>
          </p:cNvPr>
          <p:cNvSpPr/>
          <p:nvPr/>
        </p:nvSpPr>
        <p:spPr>
          <a:xfrm>
            <a:off x="3580756" y="330982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9" name="Flecha: a la derecha 32">
            <a:extLst>
              <a:ext uri="{FF2B5EF4-FFF2-40B4-BE49-F238E27FC236}">
                <a16:creationId xmlns:a16="http://schemas.microsoft.com/office/drawing/2014/main" id="{4FBF4FC3-5234-493A-A9A4-F477D036CED9}"/>
              </a:ext>
            </a:extLst>
          </p:cNvPr>
          <p:cNvSpPr/>
          <p:nvPr/>
        </p:nvSpPr>
        <p:spPr>
          <a:xfrm>
            <a:off x="3580756" y="3774286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8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50"/>
                            </p:stCondLst>
                            <p:childTnLst>
                              <p:par>
                                <p:cTn id="8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24" grpId="0" animBg="1"/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  <p:bldP spid="51" grpId="0"/>
      <p:bldP spid="53" grpId="0"/>
      <p:bldP spid="58" grpId="0" animBg="1"/>
      <p:bldP spid="5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 / </a:t>
            </a:r>
            <a:r>
              <a:rPr lang="nl-NL" sz="1400" dirty="0" err="1"/>
              <a:t>Queued</a:t>
            </a:r>
            <a:r>
              <a:rPr lang="nl-NL" sz="1400" dirty="0"/>
              <a:t> </a:t>
            </a:r>
            <a:r>
              <a:rPr lang="nl-NL" sz="1400" dirty="0" err="1"/>
              <a:t>Messages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launch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0ECFE-D33C-49EE-9C75-6478206765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7D4C4"/>
              </a:clrFrom>
              <a:clrTo>
                <a:srgbClr val="C7D4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1370" y="3591904"/>
            <a:ext cx="1747739" cy="132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984A-F8DB-4156-A179-6C5A6837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3946313"/>
            <a:ext cx="7262489" cy="76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2DE9C-5DF9-4E5E-A11E-4619DC8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735447"/>
            <a:ext cx="7871460" cy="306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-like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sz="1350" dirty="0"/>
              <a:t>“</a:t>
            </a:r>
            <a:r>
              <a:rPr lang="nl-NL" sz="1350" dirty="0" err="1"/>
              <a:t>Connections</a:t>
            </a:r>
            <a:r>
              <a:rPr lang="nl-NL" sz="1350" dirty="0"/>
              <a:t>” are </a:t>
            </a:r>
            <a:r>
              <a:rPr lang="nl-NL" sz="1350" dirty="0" err="1"/>
              <a:t>stateless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  <a:p>
            <a:pPr lvl="1"/>
            <a:r>
              <a:rPr lang="nl-NL" dirty="0"/>
              <a:t>Or: stream </a:t>
            </a:r>
            <a:r>
              <a:rPr lang="nl-NL" dirty="0" err="1"/>
              <a:t>messages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through</a:t>
            </a:r>
            <a:r>
              <a:rPr lang="nl-NL" dirty="0"/>
              <a:t> Service Connector Hub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target </a:t>
            </a:r>
            <a:r>
              <a:rPr lang="nl-NL" dirty="0" err="1"/>
              <a:t>consumer</a:t>
            </a:r>
            <a:endParaRPr lang="nl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650826" y="386823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95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886139" y="3845271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1F3C00-0236-4DCE-8C32-89BBF4FD71DC}"/>
              </a:ext>
            </a:extLst>
          </p:cNvPr>
          <p:cNvSpPr/>
          <p:nvPr/>
        </p:nvSpPr>
        <p:spPr>
          <a:xfrm>
            <a:off x="8245624" y="3580883"/>
            <a:ext cx="805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Service Connector Hub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6E14A00-F0B0-4248-AD8A-19A3C1264D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9830" y="3195848"/>
            <a:ext cx="456379" cy="414725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236280-F5AD-45BC-B470-B8CCA1A53DE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104549" y="2662215"/>
            <a:ext cx="1503471" cy="533633"/>
          </a:xfrm>
          <a:prstGeom prst="bentConnector2">
            <a:avLst/>
          </a:pr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787C7BD-B83E-414E-B158-31451A14581E}"/>
              </a:ext>
            </a:extLst>
          </p:cNvPr>
          <p:cNvSpPr/>
          <p:nvPr/>
        </p:nvSpPr>
        <p:spPr>
          <a:xfrm>
            <a:off x="8463203" y="4037658"/>
            <a:ext cx="309934" cy="316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145B11-D8EA-44A4-9932-9FAC20A8E862}"/>
              </a:ext>
            </a:extLst>
          </p:cNvPr>
          <p:cNvSpPr txBox="1"/>
          <p:nvPr/>
        </p:nvSpPr>
        <p:spPr>
          <a:xfrm>
            <a:off x="8291303" y="4379260"/>
            <a:ext cx="599523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/>
              <a:t>Object Storage</a:t>
            </a:r>
          </a:p>
          <a:p>
            <a:r>
              <a:rPr lang="en-US" sz="700" dirty="0"/>
              <a:t>Notifications</a:t>
            </a:r>
          </a:p>
          <a:p>
            <a:r>
              <a:rPr lang="en-US" sz="700" dirty="0"/>
              <a:t>Monitoring</a:t>
            </a:r>
          </a:p>
          <a:p>
            <a:r>
              <a:rPr lang="en-US" sz="700" dirty="0"/>
              <a:t>Functions</a:t>
            </a:r>
          </a:p>
          <a:p>
            <a:r>
              <a:rPr lang="en-US" sz="700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4D6734-B988-408F-93A2-3884E8549F1C}"/>
              </a:ext>
            </a:extLst>
          </p:cNvPr>
          <p:cNvSpPr txBox="1"/>
          <p:nvPr/>
        </p:nvSpPr>
        <p:spPr>
          <a:xfrm>
            <a:off x="5650826" y="386823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845719-72DF-4FB2-BA3B-7F00E0CFB8B2}"/>
              </a:ext>
            </a:extLst>
          </p:cNvPr>
          <p:cNvSpPr txBox="1"/>
          <p:nvPr/>
        </p:nvSpPr>
        <p:spPr>
          <a:xfrm>
            <a:off x="7868814" y="2111972"/>
            <a:ext cx="95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7BEC40-EB94-43F1-89FB-DDD115789C7A}"/>
              </a:ext>
            </a:extLst>
          </p:cNvPr>
          <p:cNvSpPr txBox="1"/>
          <p:nvPr/>
        </p:nvSpPr>
        <p:spPr>
          <a:xfrm>
            <a:off x="6886139" y="3845271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E92F8A-C164-4FC2-832B-D3FB5445BA81}"/>
              </a:ext>
            </a:extLst>
          </p:cNvPr>
          <p:cNvSpPr/>
          <p:nvPr/>
        </p:nvSpPr>
        <p:spPr>
          <a:xfrm>
            <a:off x="8245624" y="3580883"/>
            <a:ext cx="805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Service Connector Hub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EBB14ED-1ECF-4554-AD82-476A0A9B05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9830" y="3195848"/>
            <a:ext cx="456379" cy="414725"/>
          </a:xfrm>
          <a:prstGeom prst="rect">
            <a:avLst/>
          </a:prstGeom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099B0FD-13B5-4F0F-A1CF-77EF9F899169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104549" y="2662215"/>
            <a:ext cx="1503471" cy="533633"/>
          </a:xfrm>
          <a:prstGeom prst="bentConnector2">
            <a:avLst/>
          </a:pr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E97809F-8D7E-49EC-887F-752A01B2CA2F}"/>
              </a:ext>
            </a:extLst>
          </p:cNvPr>
          <p:cNvSpPr/>
          <p:nvPr/>
        </p:nvSpPr>
        <p:spPr>
          <a:xfrm>
            <a:off x="8463203" y="4037658"/>
            <a:ext cx="309934" cy="316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DB4AD9-ED50-44F7-8225-3EC3D36DB147}"/>
              </a:ext>
            </a:extLst>
          </p:cNvPr>
          <p:cNvSpPr txBox="1"/>
          <p:nvPr/>
        </p:nvSpPr>
        <p:spPr>
          <a:xfrm>
            <a:off x="8291303" y="4379260"/>
            <a:ext cx="599523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/>
              <a:t>Object Storage</a:t>
            </a:r>
          </a:p>
          <a:p>
            <a:r>
              <a:rPr lang="en-US" sz="700" dirty="0"/>
              <a:t>Notifications</a:t>
            </a:r>
          </a:p>
          <a:p>
            <a:r>
              <a:rPr lang="en-US" sz="700" dirty="0"/>
              <a:t>Monitoring</a:t>
            </a:r>
          </a:p>
          <a:p>
            <a:r>
              <a:rPr lang="en-US" sz="700" dirty="0"/>
              <a:t>Functions</a:t>
            </a:r>
          </a:p>
          <a:p>
            <a:r>
              <a:rPr lang="en-US" sz="700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BC93A-1E05-44E3-80ED-09698BD1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49D15-546D-4362-A4FD-9701E38F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54" y="3159760"/>
            <a:ext cx="920176" cy="1157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BCA347-175A-4588-B262-B689BD7AB79F}"/>
              </a:ext>
            </a:extLst>
          </p:cNvPr>
          <p:cNvSpPr/>
          <p:nvPr/>
        </p:nvSpPr>
        <p:spPr>
          <a:xfrm>
            <a:off x="2738120" y="4106353"/>
            <a:ext cx="548640" cy="59247"/>
          </a:xfrm>
          <a:prstGeom prst="rect">
            <a:avLst/>
          </a:prstGeom>
          <a:noFill/>
          <a:ln>
            <a:solidFill>
              <a:srgbClr val="F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9F69E-4135-494F-9EA0-53778C40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800550"/>
            <a:ext cx="7558741" cy="405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2904D-63C0-491C-98ED-8F886BB9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834" y="2956110"/>
            <a:ext cx="6272331" cy="24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 (check </a:t>
            </a:r>
            <a:r>
              <a:rPr lang="nl-NL" dirty="0" err="1"/>
              <a:t>frequency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r>
              <a:rPr lang="nl-NL" dirty="0" err="1"/>
              <a:t>Use</a:t>
            </a:r>
            <a:r>
              <a:rPr lang="nl-NL" dirty="0"/>
              <a:t> health checks for live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smoke</a:t>
            </a:r>
            <a:r>
              <a:rPr lang="nl-NL" dirty="0"/>
              <a:t> tests 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ECF2AD-5AA5-4D74-BB53-FF3FEBC5BCD0}"/>
              </a:ext>
            </a:extLst>
          </p:cNvPr>
          <p:cNvSpPr/>
          <p:nvPr/>
        </p:nvSpPr>
        <p:spPr>
          <a:xfrm>
            <a:off x="5698616" y="387381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164BC-495F-42E9-8F9D-BE89421448E1}"/>
              </a:ext>
            </a:extLst>
          </p:cNvPr>
          <p:cNvSpPr/>
          <p:nvPr/>
        </p:nvSpPr>
        <p:spPr>
          <a:xfrm>
            <a:off x="6326084" y="4553676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B8B5C8-F7E7-478C-A219-ABFB3CA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8545" y="4047697"/>
            <a:ext cx="496952" cy="4969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1A6275D-89A1-4E02-B0A2-F3386E358395}"/>
              </a:ext>
            </a:extLst>
          </p:cNvPr>
          <p:cNvGrpSpPr/>
          <p:nvPr/>
        </p:nvGrpSpPr>
        <p:grpSpPr>
          <a:xfrm>
            <a:off x="3452324" y="3922338"/>
            <a:ext cx="805942" cy="937662"/>
            <a:chOff x="7676309" y="2584867"/>
            <a:chExt cx="805942" cy="9376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410CDD-05C4-4BA2-AD1C-C70C48001DCF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6929F9-E139-49F4-9324-EE0458F3200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D209B82-95F7-4CA7-B9E5-D0368C4841E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16" name="Freeform 40">
                  <a:extLst>
                    <a:ext uri="{FF2B5EF4-FFF2-40B4-BE49-F238E27FC236}">
                      <a16:creationId xmlns:a16="http://schemas.microsoft.com/office/drawing/2014/main" id="{180F94AC-8981-4CD9-97D6-E0785684B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41">
                  <a:extLst>
                    <a:ext uri="{FF2B5EF4-FFF2-40B4-BE49-F238E27FC236}">
                      <a16:creationId xmlns:a16="http://schemas.microsoft.com/office/drawing/2014/main" id="{6CB0C24A-9BA8-4936-9D34-A04D61965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42">
                  <a:extLst>
                    <a:ext uri="{FF2B5EF4-FFF2-40B4-BE49-F238E27FC236}">
                      <a16:creationId xmlns:a16="http://schemas.microsoft.com/office/drawing/2014/main" id="{F0281EB7-A3AF-4813-A80C-411A0F0E3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43">
                  <a:extLst>
                    <a:ext uri="{FF2B5EF4-FFF2-40B4-BE49-F238E27FC236}">
                      <a16:creationId xmlns:a16="http://schemas.microsoft.com/office/drawing/2014/main" id="{47C9C253-3FDD-41A3-A96E-CB57859C5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44">
                  <a:extLst>
                    <a:ext uri="{FF2B5EF4-FFF2-40B4-BE49-F238E27FC236}">
                      <a16:creationId xmlns:a16="http://schemas.microsoft.com/office/drawing/2014/main" id="{F2AECCF5-5969-4D37-A4BA-4840A7A9F6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2A3A3F-C6F2-4027-B6ED-94D10AEBC5E7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CE80910-87BA-4122-99E0-365EE3FC7ECD}"/>
              </a:ext>
            </a:extLst>
          </p:cNvPr>
          <p:cNvSpPr/>
          <p:nvPr/>
        </p:nvSpPr>
        <p:spPr>
          <a:xfrm>
            <a:off x="4539974" y="450593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606BC72-B439-40B9-A151-92D6107A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4022" y="4087927"/>
            <a:ext cx="496952" cy="4969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BA1ED6-217D-4EA0-85B9-BF223D839EC9}"/>
              </a:ext>
            </a:extLst>
          </p:cNvPr>
          <p:cNvCxnSpPr/>
          <p:nvPr/>
        </p:nvCxnSpPr>
        <p:spPr>
          <a:xfrm>
            <a:off x="4118645" y="4322506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CBFDD8-8C7C-4E0D-99A3-F4EAA28B5ED7}"/>
              </a:ext>
            </a:extLst>
          </p:cNvPr>
          <p:cNvCxnSpPr/>
          <p:nvPr/>
        </p:nvCxnSpPr>
        <p:spPr>
          <a:xfrm>
            <a:off x="5180974" y="4322506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84DA0E43-CC79-4CB9-8891-95F828AD6CE8}"/>
              </a:ext>
            </a:extLst>
          </p:cNvPr>
          <p:cNvSpPr/>
          <p:nvPr/>
        </p:nvSpPr>
        <p:spPr>
          <a:xfrm>
            <a:off x="7991647" y="357738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4083E9A0-289A-4DA7-84CF-F37F7EF0F9B0}"/>
              </a:ext>
            </a:extLst>
          </p:cNvPr>
          <p:cNvSpPr/>
          <p:nvPr/>
        </p:nvSpPr>
        <p:spPr>
          <a:xfrm>
            <a:off x="8305091" y="420379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02B95E-9B3F-4584-AAE4-F971A0352004}"/>
              </a:ext>
            </a:extLst>
          </p:cNvPr>
          <p:cNvSpPr/>
          <p:nvPr/>
        </p:nvSpPr>
        <p:spPr>
          <a:xfrm>
            <a:off x="7421179" y="321385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B8085FF-0659-4654-A356-0FE343709ED6}"/>
              </a:ext>
            </a:extLst>
          </p:cNvPr>
          <p:cNvSpPr/>
          <p:nvPr/>
        </p:nvSpPr>
        <p:spPr>
          <a:xfrm>
            <a:off x="7675102" y="463321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56" name="Straight Arrow Connector 19455">
            <a:extLst>
              <a:ext uri="{FF2B5EF4-FFF2-40B4-BE49-F238E27FC236}">
                <a16:creationId xmlns:a16="http://schemas.microsoft.com/office/drawing/2014/main" id="{D159CB34-214E-4661-B662-59C21FCCDC60}"/>
              </a:ext>
            </a:extLst>
          </p:cNvPr>
          <p:cNvCxnSpPr>
            <a:stCxn id="7" idx="7"/>
          </p:cNvCxnSpPr>
          <p:nvPr/>
        </p:nvCxnSpPr>
        <p:spPr>
          <a:xfrm flipV="1">
            <a:off x="7354792" y="348420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59" name="Straight Arrow Connector 19458">
            <a:extLst>
              <a:ext uri="{FF2B5EF4-FFF2-40B4-BE49-F238E27FC236}">
                <a16:creationId xmlns:a16="http://schemas.microsoft.com/office/drawing/2014/main" id="{619926C9-0F1A-4E3A-B984-61B04600C075}"/>
              </a:ext>
            </a:extLst>
          </p:cNvPr>
          <p:cNvCxnSpPr>
            <a:cxnSpLocks/>
          </p:cNvCxnSpPr>
          <p:nvPr/>
        </p:nvCxnSpPr>
        <p:spPr>
          <a:xfrm flipV="1">
            <a:off x="7591641" y="407344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FC614E-BA37-47D1-89C1-9B6B11BB314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610980" y="441126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64" name="Straight Arrow Connector 19463">
            <a:extLst>
              <a:ext uri="{FF2B5EF4-FFF2-40B4-BE49-F238E27FC236}">
                <a16:creationId xmlns:a16="http://schemas.microsoft.com/office/drawing/2014/main" id="{202B6660-50EA-4E8C-919F-089933EF71A7}"/>
              </a:ext>
            </a:extLst>
          </p:cNvPr>
          <p:cNvCxnSpPr>
            <a:stCxn id="7" idx="5"/>
            <a:endCxn id="30" idx="1"/>
          </p:cNvCxnSpPr>
          <p:nvPr/>
        </p:nvCxnSpPr>
        <p:spPr>
          <a:xfrm>
            <a:off x="7354792" y="468229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2A0BF2EF-CF5A-4CE3-9903-93EDAD1DB305}"/>
              </a:ext>
            </a:extLst>
          </p:cNvPr>
          <p:cNvGrpSpPr/>
          <p:nvPr/>
        </p:nvGrpSpPr>
        <p:grpSpPr>
          <a:xfrm>
            <a:off x="4788347" y="2045943"/>
            <a:ext cx="2223133" cy="1303677"/>
            <a:chOff x="2226947" y="1149964"/>
            <a:chExt cx="4690106" cy="284357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B6C060-450C-4910-A82C-E8726E56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947" y="1149964"/>
              <a:ext cx="4673600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Graphic 5" descr="Eye">
              <a:extLst>
                <a:ext uri="{FF2B5EF4-FFF2-40B4-BE49-F238E27FC236}">
                  <a16:creationId xmlns:a16="http://schemas.microsoft.com/office/drawing/2014/main" id="{923F3E44-A145-48CF-9E50-78693762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54374" y="2452235"/>
              <a:ext cx="408191" cy="408191"/>
            </a:xfrm>
            <a:prstGeom prst="rect">
              <a:avLst/>
            </a:prstGeom>
          </p:spPr>
        </p:pic>
        <p:pic>
          <p:nvPicPr>
            <p:cNvPr id="44" name="Graphic 8" descr="Eye">
              <a:extLst>
                <a:ext uri="{FF2B5EF4-FFF2-40B4-BE49-F238E27FC236}">
                  <a16:creationId xmlns:a16="http://schemas.microsoft.com/office/drawing/2014/main" id="{8C210343-4738-4A72-8791-29087762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13644" y="2044044"/>
              <a:ext cx="408191" cy="408191"/>
            </a:xfrm>
            <a:prstGeom prst="rect">
              <a:avLst/>
            </a:prstGeom>
          </p:spPr>
        </p:pic>
        <p:pic>
          <p:nvPicPr>
            <p:cNvPr id="45" name="Graphic 9" descr="Eye">
              <a:extLst>
                <a:ext uri="{FF2B5EF4-FFF2-40B4-BE49-F238E27FC236}">
                  <a16:creationId xmlns:a16="http://schemas.microsoft.com/office/drawing/2014/main" id="{34AADC06-0F75-41DC-9659-9C624FE6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09014" y="2675290"/>
              <a:ext cx="408191" cy="408191"/>
            </a:xfrm>
            <a:prstGeom prst="rect">
              <a:avLst/>
            </a:prstGeom>
          </p:spPr>
        </p:pic>
        <p:pic>
          <p:nvPicPr>
            <p:cNvPr id="46" name="Graphic 10" descr="Eye">
              <a:extLst>
                <a:ext uri="{FF2B5EF4-FFF2-40B4-BE49-F238E27FC236}">
                  <a16:creationId xmlns:a16="http://schemas.microsoft.com/office/drawing/2014/main" id="{C4CD6720-CE56-4738-B940-F3AC6D1E5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2169" y="1561444"/>
              <a:ext cx="408191" cy="408191"/>
            </a:xfrm>
            <a:prstGeom prst="rect">
              <a:avLst/>
            </a:prstGeom>
          </p:spPr>
        </p:pic>
        <p:pic>
          <p:nvPicPr>
            <p:cNvPr id="47" name="Graphic 11" descr="Eye">
              <a:extLst>
                <a:ext uri="{FF2B5EF4-FFF2-40B4-BE49-F238E27FC236}">
                  <a16:creationId xmlns:a16="http://schemas.microsoft.com/office/drawing/2014/main" id="{1CFA9D81-3692-4FD2-AE55-09A2FD6E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7095" y="1784036"/>
              <a:ext cx="408191" cy="408191"/>
            </a:xfrm>
            <a:prstGeom prst="rect">
              <a:avLst/>
            </a:prstGeom>
          </p:spPr>
        </p:pic>
        <p:pic>
          <p:nvPicPr>
            <p:cNvPr id="48" name="Graphic 12" descr="Eye">
              <a:extLst>
                <a:ext uri="{FF2B5EF4-FFF2-40B4-BE49-F238E27FC236}">
                  <a16:creationId xmlns:a16="http://schemas.microsoft.com/office/drawing/2014/main" id="{DDAD09D5-21C0-4C4E-9519-D33B6DB3F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7762" y="1969635"/>
              <a:ext cx="408191" cy="408191"/>
            </a:xfrm>
            <a:prstGeom prst="rect">
              <a:avLst/>
            </a:prstGeom>
          </p:spPr>
        </p:pic>
        <p:pic>
          <p:nvPicPr>
            <p:cNvPr id="49" name="Graphic 13" descr="Eye">
              <a:extLst>
                <a:ext uri="{FF2B5EF4-FFF2-40B4-BE49-F238E27FC236}">
                  <a16:creationId xmlns:a16="http://schemas.microsoft.com/office/drawing/2014/main" id="{3F2EAFC3-9820-4D78-B6EA-46172BDE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9108" y="1783607"/>
              <a:ext cx="408191" cy="408191"/>
            </a:xfrm>
            <a:prstGeom prst="rect">
              <a:avLst/>
            </a:prstGeom>
          </p:spPr>
        </p:pic>
        <p:pic>
          <p:nvPicPr>
            <p:cNvPr id="50" name="Graphic 14" descr="Eye">
              <a:extLst>
                <a:ext uri="{FF2B5EF4-FFF2-40B4-BE49-F238E27FC236}">
                  <a16:creationId xmlns:a16="http://schemas.microsoft.com/office/drawing/2014/main" id="{B25D07CA-EF49-4783-A631-E980755D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93847" y="1839948"/>
              <a:ext cx="408191" cy="408191"/>
            </a:xfrm>
            <a:prstGeom prst="rect">
              <a:avLst/>
            </a:prstGeom>
          </p:spPr>
        </p:pic>
        <p:pic>
          <p:nvPicPr>
            <p:cNvPr id="51" name="Graphic 15" descr="Eye">
              <a:extLst>
                <a:ext uri="{FF2B5EF4-FFF2-40B4-BE49-F238E27FC236}">
                  <a16:creationId xmlns:a16="http://schemas.microsoft.com/office/drawing/2014/main" id="{1ED39182-9C03-4F27-97DB-2734E8F7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74725" y="1598437"/>
              <a:ext cx="408191" cy="408191"/>
            </a:xfrm>
            <a:prstGeom prst="rect">
              <a:avLst/>
            </a:prstGeom>
          </p:spPr>
        </p:pic>
        <p:pic>
          <p:nvPicPr>
            <p:cNvPr id="52" name="Graphic 16" descr="Eye">
              <a:extLst>
                <a:ext uri="{FF2B5EF4-FFF2-40B4-BE49-F238E27FC236}">
                  <a16:creationId xmlns:a16="http://schemas.microsoft.com/office/drawing/2014/main" id="{CAC4EFE9-F2A0-4C0B-A965-6C387906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8053" y="2200186"/>
              <a:ext cx="408191" cy="408191"/>
            </a:xfrm>
            <a:prstGeom prst="rect">
              <a:avLst/>
            </a:prstGeom>
          </p:spPr>
        </p:pic>
        <p:pic>
          <p:nvPicPr>
            <p:cNvPr id="53" name="Graphic 17" descr="Eye">
              <a:extLst>
                <a:ext uri="{FF2B5EF4-FFF2-40B4-BE49-F238E27FC236}">
                  <a16:creationId xmlns:a16="http://schemas.microsoft.com/office/drawing/2014/main" id="{C7538F63-7D0B-4604-BFE9-696EAE5D5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46214" y="1635852"/>
              <a:ext cx="408191" cy="408191"/>
            </a:xfrm>
            <a:prstGeom prst="rect">
              <a:avLst/>
            </a:prstGeom>
          </p:spPr>
        </p:pic>
        <p:pic>
          <p:nvPicPr>
            <p:cNvPr id="54" name="Graphic 18" descr="Eye">
              <a:extLst>
                <a:ext uri="{FF2B5EF4-FFF2-40B4-BE49-F238E27FC236}">
                  <a16:creationId xmlns:a16="http://schemas.microsoft.com/office/drawing/2014/main" id="{41C69A3D-5A65-438C-AEE9-0DB86F88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1984" y="1635851"/>
              <a:ext cx="408191" cy="408191"/>
            </a:xfrm>
            <a:prstGeom prst="rect">
              <a:avLst/>
            </a:prstGeom>
          </p:spPr>
        </p:pic>
        <p:pic>
          <p:nvPicPr>
            <p:cNvPr id="55" name="Graphic 19" descr="Eye">
              <a:extLst>
                <a:ext uri="{FF2B5EF4-FFF2-40B4-BE49-F238E27FC236}">
                  <a16:creationId xmlns:a16="http://schemas.microsoft.com/office/drawing/2014/main" id="{F2079844-20B9-48DB-85F9-DC9D7582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99050" y="1635851"/>
              <a:ext cx="408191" cy="408191"/>
            </a:xfrm>
            <a:prstGeom prst="rect">
              <a:avLst/>
            </a:prstGeom>
          </p:spPr>
        </p:pic>
        <p:pic>
          <p:nvPicPr>
            <p:cNvPr id="56" name="Graphic 20" descr="Eye">
              <a:extLst>
                <a:ext uri="{FF2B5EF4-FFF2-40B4-BE49-F238E27FC236}">
                  <a16:creationId xmlns:a16="http://schemas.microsoft.com/office/drawing/2014/main" id="{A455C112-64A4-493B-9732-8DDDB49E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1463" y="1791995"/>
              <a:ext cx="408191" cy="40819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E2DB801-C9F3-4BEB-8FE8-4863E9AA7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9816" y="3441093"/>
              <a:ext cx="1052274" cy="552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Snagit_SNG84B">
              <a:extLst>
                <a:ext uri="{FF2B5EF4-FFF2-40B4-BE49-F238E27FC236}">
                  <a16:creationId xmlns:a16="http://schemas.microsoft.com/office/drawing/2014/main" id="{2BD9D492-05BB-49AB-A5DE-FDC49DE2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546" y="3486764"/>
              <a:ext cx="539013" cy="416716"/>
            </a:xfrm>
            <a:prstGeom prst="rect">
              <a:avLst/>
            </a:prstGeom>
          </p:spPr>
        </p:pic>
        <p:pic>
          <p:nvPicPr>
            <p:cNvPr id="59" name="Snagit_SNG85F">
              <a:extLst>
                <a:ext uri="{FF2B5EF4-FFF2-40B4-BE49-F238E27FC236}">
                  <a16:creationId xmlns:a16="http://schemas.microsoft.com/office/drawing/2014/main" id="{431377C5-B889-451C-9E99-64C19C0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223" y="3598625"/>
              <a:ext cx="519830" cy="336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  <p:bldP spid="22" grpId="0"/>
      <p:bldP spid="26" grpId="0" animBg="1"/>
      <p:bldP spid="27" grpId="0" animBg="1"/>
      <p:bldP spid="29" grpId="0" animBg="1"/>
      <p:bldP spid="3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[tricks for] </a:t>
            </a:r>
            <a:r>
              <a:rPr lang="nl-NL" dirty="0" err="1"/>
              <a:t>Scheduling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, </a:t>
            </a:r>
            <a:r>
              <a:rPr lang="nl-NL" dirty="0" err="1"/>
              <a:t>periodic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30 | 60 </a:t>
            </a:r>
            <a:r>
              <a:rPr lang="nl-NL" dirty="0" err="1"/>
              <a:t>seconds</a:t>
            </a:r>
            <a:r>
              <a:rPr lang="nl-NL" dirty="0"/>
              <a:t> or 5 | 10 | 15 minutes</a:t>
            </a:r>
          </a:p>
          <a:p>
            <a:r>
              <a:rPr lang="nl-NL" dirty="0"/>
              <a:t>Monitoring </a:t>
            </a:r>
            <a:r>
              <a:rPr lang="nl-NL" dirty="0" err="1"/>
              <a:t>Alarms</a:t>
            </a:r>
            <a:r>
              <a:rPr lang="nl-NL" dirty="0"/>
              <a:t> are </a:t>
            </a:r>
            <a:r>
              <a:rPr lang="nl-NL" dirty="0" err="1"/>
              <a:t>evaluated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repeated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indicated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interval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0844" y="2351671"/>
            <a:ext cx="688503" cy="68850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109DAB63-E666-4EE6-9A69-A5623FCE9418}"/>
              </a:ext>
            </a:extLst>
          </p:cNvPr>
          <p:cNvSpPr/>
          <p:nvPr/>
        </p:nvSpPr>
        <p:spPr>
          <a:xfrm>
            <a:off x="4906136" y="2585662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1F4BF3-8FD4-4018-977B-61242C1BE7EB}"/>
              </a:ext>
            </a:extLst>
          </p:cNvPr>
          <p:cNvSpPr/>
          <p:nvPr/>
        </p:nvSpPr>
        <p:spPr>
          <a:xfrm>
            <a:off x="5533604" y="3265524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56B5773-10FC-47CA-9BB8-756CAA2BE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6065" y="2759545"/>
            <a:ext cx="496952" cy="49695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3FE63C1-FE90-4A1A-AD77-E98B33CDF7CC}"/>
              </a:ext>
            </a:extLst>
          </p:cNvPr>
          <p:cNvGrpSpPr/>
          <p:nvPr/>
        </p:nvGrpSpPr>
        <p:grpSpPr>
          <a:xfrm>
            <a:off x="2659844" y="2634186"/>
            <a:ext cx="805942" cy="937662"/>
            <a:chOff x="7676309" y="2584867"/>
            <a:chExt cx="805942" cy="9376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B46035-2C98-4CF8-85B6-0E623EAD1ABD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72E414-2539-4EC9-8530-25BB5D969AB5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3A9D7C2-0683-4588-94F2-F2DB3F54FF7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44" name="Freeform 40">
                  <a:extLst>
                    <a:ext uri="{FF2B5EF4-FFF2-40B4-BE49-F238E27FC236}">
                      <a16:creationId xmlns:a16="http://schemas.microsoft.com/office/drawing/2014/main" id="{4E3C3190-2718-467D-8D9B-33E8239AC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41">
                  <a:extLst>
                    <a:ext uri="{FF2B5EF4-FFF2-40B4-BE49-F238E27FC236}">
                      <a16:creationId xmlns:a16="http://schemas.microsoft.com/office/drawing/2014/main" id="{A5E01CC6-0960-4C3F-A933-282E1507A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42">
                  <a:extLst>
                    <a:ext uri="{FF2B5EF4-FFF2-40B4-BE49-F238E27FC236}">
                      <a16:creationId xmlns:a16="http://schemas.microsoft.com/office/drawing/2014/main" id="{82B1C8BC-8B14-4B84-9474-2B5F6AC29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43">
                  <a:extLst>
                    <a:ext uri="{FF2B5EF4-FFF2-40B4-BE49-F238E27FC236}">
                      <a16:creationId xmlns:a16="http://schemas.microsoft.com/office/drawing/2014/main" id="{A63C6C15-7DCD-4795-9308-91EF19946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44">
                  <a:extLst>
                    <a:ext uri="{FF2B5EF4-FFF2-40B4-BE49-F238E27FC236}">
                      <a16:creationId xmlns:a16="http://schemas.microsoft.com/office/drawing/2014/main" id="{E1631DDA-21FA-4932-9B55-4BFADCD19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6592EF-4A20-4786-899D-9C6EDA678C32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42914FE-A25E-4C91-8D8D-61558F7ADBA3}"/>
              </a:ext>
            </a:extLst>
          </p:cNvPr>
          <p:cNvSpPr/>
          <p:nvPr/>
        </p:nvSpPr>
        <p:spPr>
          <a:xfrm>
            <a:off x="3747494" y="32177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B5848C1-2D99-4A8C-8741-F4FE38901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1542" y="2799775"/>
            <a:ext cx="496952" cy="49695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D57400-983D-4BB4-9D9E-2FE2DA4C9082}"/>
              </a:ext>
            </a:extLst>
          </p:cNvPr>
          <p:cNvCxnSpPr/>
          <p:nvPr/>
        </p:nvCxnSpPr>
        <p:spPr>
          <a:xfrm>
            <a:off x="3326165" y="3034354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3E9B2B-2481-46B3-B657-A4DB0C8C0A34}"/>
              </a:ext>
            </a:extLst>
          </p:cNvPr>
          <p:cNvCxnSpPr/>
          <p:nvPr/>
        </p:nvCxnSpPr>
        <p:spPr>
          <a:xfrm>
            <a:off x="4388494" y="3034354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8AD5C4-0D1E-4570-B11A-FCA043D5C5ED}"/>
              </a:ext>
            </a:extLst>
          </p:cNvPr>
          <p:cNvSpPr/>
          <p:nvPr/>
        </p:nvSpPr>
        <p:spPr>
          <a:xfrm rot="17605566">
            <a:off x="5262181" y="3520653"/>
            <a:ext cx="572429" cy="31240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B232E-6A99-47F0-95F9-155B78EC7F74}"/>
              </a:ext>
            </a:extLst>
          </p:cNvPr>
          <p:cNvSpPr/>
          <p:nvPr/>
        </p:nvSpPr>
        <p:spPr>
          <a:xfrm>
            <a:off x="4694657" y="3871574"/>
            <a:ext cx="1357674" cy="4249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Configuration Parameters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BD2C214-AC65-48E9-BCB5-D24FB60B01D3}"/>
              </a:ext>
            </a:extLst>
          </p:cNvPr>
          <p:cNvSpPr/>
          <p:nvPr/>
        </p:nvSpPr>
        <p:spPr>
          <a:xfrm>
            <a:off x="3353274" y="4380728"/>
            <a:ext cx="1552862" cy="505878"/>
          </a:xfrm>
          <a:prstGeom prst="wedgeRectCallout">
            <a:avLst>
              <a:gd name="adj1" fmla="val 40333"/>
              <a:gd name="adj2" fmla="val -8842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C072B-A75E-4881-B93C-AFABA163801F}"/>
              </a:ext>
            </a:extLst>
          </p:cNvPr>
          <p:cNvSpPr txBox="1"/>
          <p:nvPr/>
        </p:nvSpPr>
        <p:spPr>
          <a:xfrm>
            <a:off x="3454428" y="4401175"/>
            <a:ext cx="14517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to run once every hour | day | Sunday | …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916A9A2-51B1-4856-9DDF-00DF963749E9}"/>
              </a:ext>
            </a:extLst>
          </p:cNvPr>
          <p:cNvSpPr/>
          <p:nvPr/>
        </p:nvSpPr>
        <p:spPr>
          <a:xfrm>
            <a:off x="6326913" y="4088057"/>
            <a:ext cx="1800016" cy="620234"/>
          </a:xfrm>
          <a:prstGeom prst="wedgeRectCallout">
            <a:avLst>
              <a:gd name="adj1" fmla="val -58575"/>
              <a:gd name="adj2" fmla="val -16648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191D29-99FC-4CD5-825C-0B3E1E3F76A4}"/>
              </a:ext>
            </a:extLst>
          </p:cNvPr>
          <p:cNvSpPr txBox="1"/>
          <p:nvPr/>
        </p:nvSpPr>
        <p:spPr>
          <a:xfrm>
            <a:off x="6428110" y="4144258"/>
            <a:ext cx="1732387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When triggered evaluate CRON expression and decide whether to run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053353F-F526-402F-9508-E3D8885BEA66}"/>
              </a:ext>
            </a:extLst>
          </p:cNvPr>
          <p:cNvSpPr/>
          <p:nvPr/>
        </p:nvSpPr>
        <p:spPr>
          <a:xfrm>
            <a:off x="469469" y="3477993"/>
            <a:ext cx="1791628" cy="504001"/>
          </a:xfrm>
          <a:prstGeom prst="wedgeRectCallout">
            <a:avLst>
              <a:gd name="adj1" fmla="val 86646"/>
              <a:gd name="adj2" fmla="val -11027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5A272-9209-4810-A8E4-5FA11FC828DB}"/>
              </a:ext>
            </a:extLst>
          </p:cNvPr>
          <p:cNvSpPr txBox="1"/>
          <p:nvPr/>
        </p:nvSpPr>
        <p:spPr>
          <a:xfrm>
            <a:off x="556129" y="3502768"/>
            <a:ext cx="19195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passed as header or parameter in </a:t>
            </a:r>
            <a:r>
              <a:rPr lang="en-US" sz="1000" dirty="0" err="1">
                <a:solidFill>
                  <a:schemeClr val="bg1"/>
                </a:solidFill>
              </a:rPr>
              <a:t>healthcheck</a:t>
            </a:r>
            <a:r>
              <a:rPr lang="en-US" sz="1000" dirty="0">
                <a:solidFill>
                  <a:schemeClr val="bg1"/>
                </a:solidFill>
              </a:rPr>
              <a:t> configuration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7F8A1A-AE97-4AF0-8BC0-EE60BBB3859D}"/>
              </a:ext>
            </a:extLst>
          </p:cNvPr>
          <p:cNvSpPr/>
          <p:nvPr/>
        </p:nvSpPr>
        <p:spPr>
          <a:xfrm>
            <a:off x="7060070" y="3210898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F145E-9506-4CEB-9981-7720362FBC35}"/>
              </a:ext>
            </a:extLst>
          </p:cNvPr>
          <p:cNvSpPr/>
          <p:nvPr/>
        </p:nvSpPr>
        <p:spPr>
          <a:xfrm>
            <a:off x="8005265" y="2894209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Alarming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614382-FB03-4F1B-BE08-183929664C82}"/>
              </a:ext>
            </a:extLst>
          </p:cNvPr>
          <p:cNvSpPr/>
          <p:nvPr/>
        </p:nvSpPr>
        <p:spPr>
          <a:xfrm>
            <a:off x="8274977" y="20192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Monitoring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6713E95-572C-4349-82A3-86CDC051A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6371" y="2410210"/>
            <a:ext cx="496952" cy="4969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E1F34A6-3D01-4DA8-A7C6-6005576560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6683" y="2768572"/>
            <a:ext cx="496952" cy="49695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47C7B67-70ED-4CF7-A71B-152DB704D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3997" y="1556622"/>
            <a:ext cx="507902" cy="5079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31CEBE-1B98-47C3-834D-00C9D008A792}"/>
              </a:ext>
            </a:extLst>
          </p:cNvPr>
          <p:cNvCxnSpPr>
            <a:stCxn id="42" idx="2"/>
          </p:cNvCxnSpPr>
          <p:nvPr/>
        </p:nvCxnSpPr>
        <p:spPr>
          <a:xfrm flipH="1">
            <a:off x="8527473" y="2256490"/>
            <a:ext cx="150475" cy="25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9ED7BD-7EDA-4C77-92E7-20F79237061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7763635" y="2743521"/>
            <a:ext cx="484792" cy="27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E64331C-BDFE-4801-8D48-FBBEB94F6FB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6893156" y="3008021"/>
            <a:ext cx="373527" cy="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D64B7C78-319D-435A-AD1F-5D4A2A96D983}"/>
              </a:ext>
            </a:extLst>
          </p:cNvPr>
          <p:cNvSpPr/>
          <p:nvPr/>
        </p:nvSpPr>
        <p:spPr>
          <a:xfrm>
            <a:off x="5992091" y="1638699"/>
            <a:ext cx="2174280" cy="504001"/>
          </a:xfrm>
          <a:prstGeom prst="wedgeRectCallout">
            <a:avLst>
              <a:gd name="adj1" fmla="val 58421"/>
              <a:gd name="adj2" fmla="val 1439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C46B24-3512-4777-88F4-4D018B33F703}"/>
              </a:ext>
            </a:extLst>
          </p:cNvPr>
          <p:cNvSpPr txBox="1"/>
          <p:nvPr/>
        </p:nvSpPr>
        <p:spPr>
          <a:xfrm>
            <a:off x="6064935" y="1663473"/>
            <a:ext cx="19403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Define an Alarm that </a:t>
            </a:r>
            <a:r>
              <a:rPr lang="en-US" sz="1000" i="1" dirty="0">
                <a:solidFill>
                  <a:schemeClr val="bg1"/>
                </a:solidFill>
              </a:rPr>
              <a:t>will</a:t>
            </a:r>
            <a:r>
              <a:rPr lang="en-US" sz="1000" dirty="0">
                <a:solidFill>
                  <a:schemeClr val="bg1"/>
                </a:solidFill>
              </a:rPr>
              <a:t> be triggered; set repeat interval at desired function execution interval</a:t>
            </a:r>
          </a:p>
        </p:txBody>
      </p:sp>
      <p:pic>
        <p:nvPicPr>
          <p:cNvPr id="61" name="Graphic 60" descr="Alarm clock">
            <a:extLst>
              <a:ext uri="{FF2B5EF4-FFF2-40B4-BE49-F238E27FC236}">
                <a16:creationId xmlns:a16="http://schemas.microsoft.com/office/drawing/2014/main" id="{5AFA394E-A324-40F1-BE37-F4AD2C312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3539" y="2711159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/>
      <p:bldP spid="5" grpId="0" animBg="1"/>
      <p:bldP spid="6" grpId="0" animBg="1"/>
      <p:bldP spid="7" grpId="0" animBg="1"/>
      <p:bldP spid="8" grpId="0"/>
      <p:bldP spid="27" grpId="0" animBg="1"/>
      <p:bldP spid="28" grpId="0"/>
      <p:bldP spid="29" grpId="0" animBg="1"/>
      <p:bldP spid="35" grpId="0"/>
      <p:bldP spid="36" grpId="0"/>
      <p:bldP spid="39" grpId="0"/>
      <p:bldP spid="42" grpId="0"/>
      <p:bldP spid="59" grpId="0" animBg="1"/>
      <p:bldP spid="6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671E-9FD6-41B7-AA92-B140FD64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OCI Solution Designs on diagrams.net (</a:t>
            </a:r>
            <a:r>
              <a:rPr lang="en-US" dirty="0" err="1"/>
              <a:t>fka</a:t>
            </a:r>
            <a:r>
              <a:rPr lang="en-US" dirty="0"/>
              <a:t> draw.io)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00E-9BAA-444A-AAF6-5E8008175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2B09D-8A44-4111-9231-24B77FEB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674BE-BAA7-4F46-A866-897C5F0D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7416613" cy="332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F0D14-EA4A-4E55-907D-1F205BE395E4}"/>
              </a:ext>
            </a:extLst>
          </p:cNvPr>
          <p:cNvSpPr txBox="1"/>
          <p:nvPr/>
        </p:nvSpPr>
        <p:spPr>
          <a:xfrm>
            <a:off x="741652" y="4393400"/>
            <a:ext cx="768234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Download draw.io graphics from 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https://docs.cloud.oracle.com/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en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-us/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iaas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/Content/General/Reference/graphicsfordiagrams.htm…</a:t>
            </a:r>
            <a:r>
              <a:rPr lang="en-US" sz="1100" dirty="0"/>
              <a:t> , unzip and upload as library to draw.io</a:t>
            </a:r>
          </a:p>
        </p:txBody>
      </p:sp>
    </p:spTree>
    <p:extLst>
      <p:ext uri="{BB962C8B-B14F-4D97-AF65-F5344CB8AC3E}">
        <p14:creationId xmlns:p14="http://schemas.microsoft.com/office/powerpoint/2010/main" val="28609856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147530" y="188616"/>
            <a:ext cx="2531635" cy="2360657"/>
          </a:xfrm>
          <a:custGeom>
            <a:avLst/>
            <a:gdLst>
              <a:gd name="connsiteX0" fmla="*/ 0 w 2531635"/>
              <a:gd name="connsiteY0" fmla="*/ 393451 h 2360657"/>
              <a:gd name="connsiteX1" fmla="*/ 393451 w 2531635"/>
              <a:gd name="connsiteY1" fmla="*/ 0 h 2360657"/>
              <a:gd name="connsiteX2" fmla="*/ 945952 w 2531635"/>
              <a:gd name="connsiteY2" fmla="*/ 0 h 2360657"/>
              <a:gd name="connsiteX3" fmla="*/ 1476787 w 2531635"/>
              <a:gd name="connsiteY3" fmla="*/ 0 h 2360657"/>
              <a:gd name="connsiteX4" fmla="*/ 1476787 w 2531635"/>
              <a:gd name="connsiteY4" fmla="*/ 0 h 2360657"/>
              <a:gd name="connsiteX5" fmla="*/ 1780583 w 2531635"/>
              <a:gd name="connsiteY5" fmla="*/ 0 h 2360657"/>
              <a:gd name="connsiteX6" fmla="*/ 2109696 w 2531635"/>
              <a:gd name="connsiteY6" fmla="*/ 0 h 2360657"/>
              <a:gd name="connsiteX7" fmla="*/ 2138184 w 2531635"/>
              <a:gd name="connsiteY7" fmla="*/ 0 h 2360657"/>
              <a:gd name="connsiteX8" fmla="*/ 2531635 w 2531635"/>
              <a:gd name="connsiteY8" fmla="*/ 393451 h 2360657"/>
              <a:gd name="connsiteX9" fmla="*/ 2531635 w 2531635"/>
              <a:gd name="connsiteY9" fmla="*/ 875415 h 2360657"/>
              <a:gd name="connsiteX10" fmla="*/ 2531635 w 2531635"/>
              <a:gd name="connsiteY10" fmla="*/ 1377050 h 2360657"/>
              <a:gd name="connsiteX11" fmla="*/ 2964510 w 2531635"/>
              <a:gd name="connsiteY11" fmla="*/ 1557433 h 2360657"/>
              <a:gd name="connsiteX12" fmla="*/ 3364087 w 2531635"/>
              <a:gd name="connsiteY12" fmla="*/ 1723941 h 2360657"/>
              <a:gd name="connsiteX13" fmla="*/ 2972835 w 2531635"/>
              <a:gd name="connsiteY13" fmla="*/ 1838279 h 2360657"/>
              <a:gd name="connsiteX14" fmla="*/ 2531635 w 2531635"/>
              <a:gd name="connsiteY14" fmla="*/ 1967214 h 2360657"/>
              <a:gd name="connsiteX15" fmla="*/ 2531635 w 2531635"/>
              <a:gd name="connsiteY15" fmla="*/ 1967206 h 2360657"/>
              <a:gd name="connsiteX16" fmla="*/ 2138184 w 2531635"/>
              <a:gd name="connsiteY16" fmla="*/ 2360657 h 2360657"/>
              <a:gd name="connsiteX17" fmla="*/ 2109696 w 2531635"/>
              <a:gd name="connsiteY17" fmla="*/ 2360657 h 2360657"/>
              <a:gd name="connsiteX18" fmla="*/ 1780583 w 2531635"/>
              <a:gd name="connsiteY18" fmla="*/ 2360657 h 2360657"/>
              <a:gd name="connsiteX19" fmla="*/ 1476787 w 2531635"/>
              <a:gd name="connsiteY19" fmla="*/ 2360657 h 2360657"/>
              <a:gd name="connsiteX20" fmla="*/ 1476787 w 2531635"/>
              <a:gd name="connsiteY20" fmla="*/ 2360657 h 2360657"/>
              <a:gd name="connsiteX21" fmla="*/ 913452 w 2531635"/>
              <a:gd name="connsiteY21" fmla="*/ 2360657 h 2360657"/>
              <a:gd name="connsiteX22" fmla="*/ 393451 w 2531635"/>
              <a:gd name="connsiteY22" fmla="*/ 2360657 h 2360657"/>
              <a:gd name="connsiteX23" fmla="*/ 0 w 2531635"/>
              <a:gd name="connsiteY23" fmla="*/ 1967206 h 2360657"/>
              <a:gd name="connsiteX24" fmla="*/ 0 w 2531635"/>
              <a:gd name="connsiteY24" fmla="*/ 1967214 h 2360657"/>
              <a:gd name="connsiteX25" fmla="*/ 0 w 2531635"/>
              <a:gd name="connsiteY25" fmla="*/ 1377050 h 2360657"/>
              <a:gd name="connsiteX26" fmla="*/ 0 w 2531635"/>
              <a:gd name="connsiteY26" fmla="*/ 1377050 h 2360657"/>
              <a:gd name="connsiteX27" fmla="*/ 0 w 2531635"/>
              <a:gd name="connsiteY27" fmla="*/ 885251 h 2360657"/>
              <a:gd name="connsiteX28" fmla="*/ 0 w 2531635"/>
              <a:gd name="connsiteY28" fmla="*/ 393451 h 23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531635" h="2360657" fill="none" extrusionOk="0">
                <a:moveTo>
                  <a:pt x="0" y="393451"/>
                </a:moveTo>
                <a:cubicBezTo>
                  <a:pt x="12690" y="172652"/>
                  <a:pt x="179928" y="6676"/>
                  <a:pt x="393451" y="0"/>
                </a:cubicBezTo>
                <a:cubicBezTo>
                  <a:pt x="649815" y="-26687"/>
                  <a:pt x="738038" y="27220"/>
                  <a:pt x="945952" y="0"/>
                </a:cubicBezTo>
                <a:cubicBezTo>
                  <a:pt x="1153866" y="-27220"/>
                  <a:pt x="1275481" y="17481"/>
                  <a:pt x="1476787" y="0"/>
                </a:cubicBezTo>
                <a:lnTo>
                  <a:pt x="1476787" y="0"/>
                </a:lnTo>
                <a:cubicBezTo>
                  <a:pt x="1573423" y="-28951"/>
                  <a:pt x="1654324" y="13409"/>
                  <a:pt x="1780583" y="0"/>
                </a:cubicBezTo>
                <a:cubicBezTo>
                  <a:pt x="1906842" y="-13409"/>
                  <a:pt x="1951202" y="2860"/>
                  <a:pt x="2109696" y="0"/>
                </a:cubicBezTo>
                <a:cubicBezTo>
                  <a:pt x="2121550" y="-592"/>
                  <a:pt x="2124818" y="2211"/>
                  <a:pt x="2138184" y="0"/>
                </a:cubicBezTo>
                <a:cubicBezTo>
                  <a:pt x="2334529" y="-560"/>
                  <a:pt x="2538821" y="183776"/>
                  <a:pt x="2531635" y="393451"/>
                </a:cubicBezTo>
                <a:cubicBezTo>
                  <a:pt x="2569965" y="518367"/>
                  <a:pt x="2494926" y="699584"/>
                  <a:pt x="2531635" y="875415"/>
                </a:cubicBezTo>
                <a:cubicBezTo>
                  <a:pt x="2568344" y="1051246"/>
                  <a:pt x="2490860" y="1229514"/>
                  <a:pt x="2531635" y="1377050"/>
                </a:cubicBezTo>
                <a:cubicBezTo>
                  <a:pt x="2716937" y="1448635"/>
                  <a:pt x="2785718" y="1536247"/>
                  <a:pt x="2964510" y="1557433"/>
                </a:cubicBezTo>
                <a:cubicBezTo>
                  <a:pt x="3143302" y="1578619"/>
                  <a:pt x="3242666" y="1694324"/>
                  <a:pt x="3364087" y="1723941"/>
                </a:cubicBezTo>
                <a:cubicBezTo>
                  <a:pt x="3211018" y="1813489"/>
                  <a:pt x="3044703" y="1785841"/>
                  <a:pt x="2972835" y="1838279"/>
                </a:cubicBezTo>
                <a:cubicBezTo>
                  <a:pt x="2900967" y="1890717"/>
                  <a:pt x="2650920" y="1924109"/>
                  <a:pt x="2531635" y="1967214"/>
                </a:cubicBezTo>
                <a:lnTo>
                  <a:pt x="2531635" y="1967206"/>
                </a:lnTo>
                <a:cubicBezTo>
                  <a:pt x="2578435" y="2178036"/>
                  <a:pt x="2383975" y="2386197"/>
                  <a:pt x="2138184" y="2360657"/>
                </a:cubicBezTo>
                <a:cubicBezTo>
                  <a:pt x="2132010" y="2362378"/>
                  <a:pt x="2119537" y="2360095"/>
                  <a:pt x="2109696" y="2360657"/>
                </a:cubicBezTo>
                <a:cubicBezTo>
                  <a:pt x="1950639" y="2390037"/>
                  <a:pt x="1888923" y="2322248"/>
                  <a:pt x="1780583" y="2360657"/>
                </a:cubicBezTo>
                <a:cubicBezTo>
                  <a:pt x="1672243" y="2399066"/>
                  <a:pt x="1591115" y="2335126"/>
                  <a:pt x="1476787" y="2360657"/>
                </a:cubicBezTo>
                <a:lnTo>
                  <a:pt x="1476787" y="2360657"/>
                </a:lnTo>
                <a:cubicBezTo>
                  <a:pt x="1300417" y="2370137"/>
                  <a:pt x="1068648" y="2357647"/>
                  <a:pt x="913452" y="2360657"/>
                </a:cubicBezTo>
                <a:cubicBezTo>
                  <a:pt x="758257" y="2363667"/>
                  <a:pt x="646961" y="2349246"/>
                  <a:pt x="393451" y="2360657"/>
                </a:cubicBezTo>
                <a:cubicBezTo>
                  <a:pt x="159960" y="2415824"/>
                  <a:pt x="-23670" y="2189760"/>
                  <a:pt x="0" y="1967206"/>
                </a:cubicBezTo>
                <a:lnTo>
                  <a:pt x="0" y="1967214"/>
                </a:lnTo>
                <a:cubicBezTo>
                  <a:pt x="-54325" y="1674732"/>
                  <a:pt x="24086" y="1525399"/>
                  <a:pt x="0" y="1377050"/>
                </a:cubicBezTo>
                <a:lnTo>
                  <a:pt x="0" y="1377050"/>
                </a:lnTo>
                <a:cubicBezTo>
                  <a:pt x="-7286" y="1249180"/>
                  <a:pt x="29667" y="995751"/>
                  <a:pt x="0" y="885251"/>
                </a:cubicBezTo>
                <a:cubicBezTo>
                  <a:pt x="-29667" y="774751"/>
                  <a:pt x="37360" y="575323"/>
                  <a:pt x="0" y="393451"/>
                </a:cubicBezTo>
                <a:close/>
              </a:path>
              <a:path w="2531635" h="2360657" stroke="0" extrusionOk="0">
                <a:moveTo>
                  <a:pt x="0" y="393451"/>
                </a:moveTo>
                <a:cubicBezTo>
                  <a:pt x="17528" y="226202"/>
                  <a:pt x="206836" y="-19160"/>
                  <a:pt x="393451" y="0"/>
                </a:cubicBezTo>
                <a:cubicBezTo>
                  <a:pt x="517802" y="-31015"/>
                  <a:pt x="782522" y="58479"/>
                  <a:pt x="924286" y="0"/>
                </a:cubicBezTo>
                <a:cubicBezTo>
                  <a:pt x="1066051" y="-58479"/>
                  <a:pt x="1297506" y="4701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6829" y="-963"/>
                  <a:pt x="2130719" y="316"/>
                  <a:pt x="2138184" y="0"/>
                </a:cubicBezTo>
                <a:cubicBezTo>
                  <a:pt x="2366457" y="27370"/>
                  <a:pt x="2529394" y="171104"/>
                  <a:pt x="2531635" y="393451"/>
                </a:cubicBezTo>
                <a:cubicBezTo>
                  <a:pt x="2537711" y="548528"/>
                  <a:pt x="2505615" y="767907"/>
                  <a:pt x="2531635" y="865579"/>
                </a:cubicBezTo>
                <a:cubicBezTo>
                  <a:pt x="2557655" y="963251"/>
                  <a:pt x="2505688" y="1239067"/>
                  <a:pt x="2531635" y="1377050"/>
                </a:cubicBezTo>
                <a:cubicBezTo>
                  <a:pt x="2650494" y="1420916"/>
                  <a:pt x="2733292" y="1501119"/>
                  <a:pt x="2931212" y="1543558"/>
                </a:cubicBezTo>
                <a:cubicBezTo>
                  <a:pt x="3129132" y="1585997"/>
                  <a:pt x="3162285" y="1670159"/>
                  <a:pt x="3364087" y="1723941"/>
                </a:cubicBezTo>
                <a:cubicBezTo>
                  <a:pt x="3222423" y="1791118"/>
                  <a:pt x="3130056" y="1788944"/>
                  <a:pt x="2964510" y="1840712"/>
                </a:cubicBezTo>
                <a:cubicBezTo>
                  <a:pt x="2798964" y="1892480"/>
                  <a:pt x="2715441" y="1893055"/>
                  <a:pt x="2531635" y="1967214"/>
                </a:cubicBezTo>
                <a:lnTo>
                  <a:pt x="2531635" y="1967206"/>
                </a:lnTo>
                <a:cubicBezTo>
                  <a:pt x="2513843" y="2136851"/>
                  <a:pt x="2369658" y="2365034"/>
                  <a:pt x="2138184" y="2360657"/>
                </a:cubicBezTo>
                <a:cubicBezTo>
                  <a:pt x="2129596" y="2363397"/>
                  <a:pt x="2115539" y="2359267"/>
                  <a:pt x="2109696" y="2360657"/>
                </a:cubicBezTo>
                <a:cubicBezTo>
                  <a:pt x="1989321" y="2377052"/>
                  <a:pt x="1869328" y="2360462"/>
                  <a:pt x="1805900" y="2360657"/>
                </a:cubicBezTo>
                <a:cubicBezTo>
                  <a:pt x="1742472" y="2360852"/>
                  <a:pt x="1619232" y="2357499"/>
                  <a:pt x="1476787" y="2360657"/>
                </a:cubicBezTo>
                <a:lnTo>
                  <a:pt x="1476787" y="2360657"/>
                </a:lnTo>
                <a:cubicBezTo>
                  <a:pt x="1254556" y="2388380"/>
                  <a:pt x="1062187" y="2307870"/>
                  <a:pt x="945952" y="2360657"/>
                </a:cubicBezTo>
                <a:cubicBezTo>
                  <a:pt x="829717" y="2413444"/>
                  <a:pt x="657338" y="2359166"/>
                  <a:pt x="393451" y="2360657"/>
                </a:cubicBezTo>
                <a:cubicBezTo>
                  <a:pt x="185435" y="2343527"/>
                  <a:pt x="24144" y="2182654"/>
                  <a:pt x="0" y="1967206"/>
                </a:cubicBezTo>
                <a:lnTo>
                  <a:pt x="0" y="1967214"/>
                </a:lnTo>
                <a:cubicBezTo>
                  <a:pt x="-62747" y="1793370"/>
                  <a:pt x="28350" y="1665455"/>
                  <a:pt x="0" y="1377050"/>
                </a:cubicBezTo>
                <a:lnTo>
                  <a:pt x="0" y="1377050"/>
                </a:lnTo>
                <a:cubicBezTo>
                  <a:pt x="-23758" y="1183972"/>
                  <a:pt x="3289" y="1053278"/>
                  <a:pt x="0" y="914758"/>
                </a:cubicBezTo>
                <a:cubicBezTo>
                  <a:pt x="-3289" y="776238"/>
                  <a:pt x="34238" y="590764"/>
                  <a:pt x="0" y="39345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82882"/>
                      <a:gd name="adj2" fmla="val 2302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7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152C45-9CAA-4DDA-AF4A-03F6A5AEC803}"/>
              </a:ext>
            </a:extLst>
          </p:cNvPr>
          <p:cNvGrpSpPr/>
          <p:nvPr/>
        </p:nvGrpSpPr>
        <p:grpSpPr>
          <a:xfrm>
            <a:off x="2834640" y="132079"/>
            <a:ext cx="6232520" cy="3202933"/>
            <a:chOff x="559817" y="487731"/>
            <a:chExt cx="9442063" cy="4462722"/>
          </a:xfrm>
        </p:grpSpPr>
        <p:sp>
          <p:nvSpPr>
            <p:cNvPr id="117" name="Cloud 116">
              <a:extLst>
                <a:ext uri="{FF2B5EF4-FFF2-40B4-BE49-F238E27FC236}">
                  <a16:creationId xmlns:a16="http://schemas.microsoft.com/office/drawing/2014/main" id="{98E48E1D-1A9D-491D-ACCF-8F3AE84FE183}"/>
                </a:ext>
              </a:extLst>
            </p:cNvPr>
            <p:cNvSpPr/>
            <p:nvPr/>
          </p:nvSpPr>
          <p:spPr>
            <a:xfrm>
              <a:off x="2355162" y="487731"/>
              <a:ext cx="7646718" cy="4462722"/>
            </a:xfrm>
            <a:prstGeom prst="cloud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8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D717C3-5768-4C43-A280-595D70DC6B3B}"/>
                </a:ext>
              </a:extLst>
            </p:cNvPr>
            <p:cNvGrpSpPr/>
            <p:nvPr/>
          </p:nvGrpSpPr>
          <p:grpSpPr>
            <a:xfrm>
              <a:off x="781965" y="2852680"/>
              <a:ext cx="805942" cy="915192"/>
              <a:chOff x="7676309" y="2584867"/>
              <a:chExt cx="805942" cy="915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BA75AA6-DF04-4956-BB89-CCAA96416D26}"/>
                  </a:ext>
                </a:extLst>
              </p:cNvPr>
              <p:cNvGrpSpPr/>
              <p:nvPr/>
            </p:nvGrpSpPr>
            <p:grpSpPr>
              <a:xfrm>
                <a:off x="7730803" y="2584867"/>
                <a:ext cx="677701" cy="695030"/>
                <a:chOff x="7053326" y="4004425"/>
                <a:chExt cx="606942" cy="62246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AB1FEA-251D-4FF1-BF25-B985145E5CFF}"/>
                    </a:ext>
                  </a:extLst>
                </p:cNvPr>
                <p:cNvSpPr/>
                <p:nvPr/>
              </p:nvSpPr>
              <p:spPr>
                <a:xfrm>
                  <a:off x="7053326" y="4004425"/>
                  <a:ext cx="606942" cy="6224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A123452-5F6D-4F3D-861B-83175225C940}"/>
                    </a:ext>
                  </a:extLst>
                </p:cNvPr>
                <p:cNvGrpSpPr/>
                <p:nvPr/>
              </p:nvGrpSpPr>
              <p:grpSpPr>
                <a:xfrm>
                  <a:off x="7163032" y="4055780"/>
                  <a:ext cx="363451" cy="527464"/>
                  <a:chOff x="9231825" y="4077333"/>
                  <a:chExt cx="439737" cy="638175"/>
                </a:xfrm>
              </p:grpSpPr>
              <p:sp>
                <p:nvSpPr>
                  <p:cNvPr id="26" name="Freeform 40">
                    <a:extLst>
                      <a:ext uri="{FF2B5EF4-FFF2-40B4-BE49-F238E27FC236}">
                        <a16:creationId xmlns:a16="http://schemas.microsoft.com/office/drawing/2014/main" id="{36B8C33F-C7A8-4B44-9F3F-B65B5407A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22312" y="4077333"/>
                    <a:ext cx="257175" cy="142875"/>
                  </a:xfrm>
                  <a:custGeom>
                    <a:avLst/>
                    <a:gdLst>
                      <a:gd name="T0" fmla="*/ 503 w 714"/>
                      <a:gd name="T1" fmla="*/ 146 h 399"/>
                      <a:gd name="T2" fmla="*/ 501 w 714"/>
                      <a:gd name="T3" fmla="*/ 167 h 399"/>
                      <a:gd name="T4" fmla="*/ 713 w 714"/>
                      <a:gd name="T5" fmla="*/ 167 h 399"/>
                      <a:gd name="T6" fmla="*/ 713 w 714"/>
                      <a:gd name="T7" fmla="*/ 398 h 399"/>
                      <a:gd name="T8" fmla="*/ 0 w 714"/>
                      <a:gd name="T9" fmla="*/ 398 h 399"/>
                      <a:gd name="T10" fmla="*/ 0 w 714"/>
                      <a:gd name="T11" fmla="*/ 167 h 399"/>
                      <a:gd name="T12" fmla="*/ 210 w 714"/>
                      <a:gd name="T13" fmla="*/ 167 h 399"/>
                      <a:gd name="T14" fmla="*/ 207 w 714"/>
                      <a:gd name="T15" fmla="*/ 146 h 399"/>
                      <a:gd name="T16" fmla="*/ 356 w 714"/>
                      <a:gd name="T17" fmla="*/ 0 h 399"/>
                      <a:gd name="T18" fmla="*/ 503 w 714"/>
                      <a:gd name="T19" fmla="*/ 146 h 399"/>
                      <a:gd name="T20" fmla="*/ 293 w 714"/>
                      <a:gd name="T21" fmla="*/ 146 h 399"/>
                      <a:gd name="T22" fmla="*/ 356 w 714"/>
                      <a:gd name="T23" fmla="*/ 209 h 399"/>
                      <a:gd name="T24" fmla="*/ 419 w 714"/>
                      <a:gd name="T25" fmla="*/ 146 h 399"/>
                      <a:gd name="T26" fmla="*/ 356 w 714"/>
                      <a:gd name="T27" fmla="*/ 83 h 399"/>
                      <a:gd name="T28" fmla="*/ 293 w 714"/>
                      <a:gd name="T29" fmla="*/ 146 h 3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14" h="399">
                        <a:moveTo>
                          <a:pt x="503" y="146"/>
                        </a:moveTo>
                        <a:cubicBezTo>
                          <a:pt x="503" y="154"/>
                          <a:pt x="503" y="162"/>
                          <a:pt x="501" y="167"/>
                        </a:cubicBezTo>
                        <a:lnTo>
                          <a:pt x="713" y="167"/>
                        </a:lnTo>
                        <a:lnTo>
                          <a:pt x="713" y="398"/>
                        </a:lnTo>
                        <a:lnTo>
                          <a:pt x="0" y="398"/>
                        </a:lnTo>
                        <a:lnTo>
                          <a:pt x="0" y="167"/>
                        </a:lnTo>
                        <a:lnTo>
                          <a:pt x="210" y="167"/>
                        </a:lnTo>
                        <a:cubicBezTo>
                          <a:pt x="210" y="160"/>
                          <a:pt x="207" y="152"/>
                          <a:pt x="207" y="146"/>
                        </a:cubicBezTo>
                        <a:cubicBezTo>
                          <a:pt x="210" y="65"/>
                          <a:pt x="275" y="0"/>
                          <a:pt x="356" y="0"/>
                        </a:cubicBezTo>
                        <a:cubicBezTo>
                          <a:pt x="438" y="0"/>
                          <a:pt x="503" y="65"/>
                          <a:pt x="503" y="146"/>
                        </a:cubicBezTo>
                        <a:close/>
                        <a:moveTo>
                          <a:pt x="293" y="146"/>
                        </a:moveTo>
                        <a:cubicBezTo>
                          <a:pt x="293" y="180"/>
                          <a:pt x="322" y="209"/>
                          <a:pt x="356" y="209"/>
                        </a:cubicBezTo>
                        <a:cubicBezTo>
                          <a:pt x="390" y="209"/>
                          <a:pt x="419" y="180"/>
                          <a:pt x="419" y="146"/>
                        </a:cubicBezTo>
                        <a:cubicBezTo>
                          <a:pt x="419" y="112"/>
                          <a:pt x="390" y="83"/>
                          <a:pt x="356" y="83"/>
                        </a:cubicBezTo>
                        <a:cubicBezTo>
                          <a:pt x="322" y="83"/>
                          <a:pt x="293" y="112"/>
                          <a:pt x="293" y="146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41">
                    <a:extLst>
                      <a:ext uri="{FF2B5EF4-FFF2-40B4-BE49-F238E27FC236}">
                        <a16:creationId xmlns:a16="http://schemas.microsoft.com/office/drawing/2014/main" id="{84D0FEF7-D34B-4DCF-A196-A34C01A17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1825" y="4178933"/>
                    <a:ext cx="439737" cy="536575"/>
                  </a:xfrm>
                  <a:custGeom>
                    <a:avLst/>
                    <a:gdLst>
                      <a:gd name="T0" fmla="*/ 83 w 1220"/>
                      <a:gd name="T1" fmla="*/ 1489 h 1490"/>
                      <a:gd name="T2" fmla="*/ 0 w 1220"/>
                      <a:gd name="T3" fmla="*/ 1405 h 1490"/>
                      <a:gd name="T4" fmla="*/ 0 w 1220"/>
                      <a:gd name="T5" fmla="*/ 8 h 1490"/>
                      <a:gd name="T6" fmla="*/ 7 w 1220"/>
                      <a:gd name="T7" fmla="*/ 0 h 1490"/>
                      <a:gd name="T8" fmla="*/ 175 w 1220"/>
                      <a:gd name="T9" fmla="*/ 0 h 1490"/>
                      <a:gd name="T10" fmla="*/ 183 w 1220"/>
                      <a:gd name="T11" fmla="*/ 8 h 1490"/>
                      <a:gd name="T12" fmla="*/ 183 w 1220"/>
                      <a:gd name="T13" fmla="*/ 78 h 1490"/>
                      <a:gd name="T14" fmla="*/ 175 w 1220"/>
                      <a:gd name="T15" fmla="*/ 86 h 1490"/>
                      <a:gd name="T16" fmla="*/ 94 w 1220"/>
                      <a:gd name="T17" fmla="*/ 86 h 1490"/>
                      <a:gd name="T18" fmla="*/ 86 w 1220"/>
                      <a:gd name="T19" fmla="*/ 94 h 1490"/>
                      <a:gd name="T20" fmla="*/ 86 w 1220"/>
                      <a:gd name="T21" fmla="*/ 1392 h 1490"/>
                      <a:gd name="T22" fmla="*/ 80 w 1220"/>
                      <a:gd name="T23" fmla="*/ 1399 h 1490"/>
                      <a:gd name="T24" fmla="*/ 89 w 1220"/>
                      <a:gd name="T25" fmla="*/ 1400 h 1490"/>
                      <a:gd name="T26" fmla="*/ 1124 w 1220"/>
                      <a:gd name="T27" fmla="*/ 1400 h 1490"/>
                      <a:gd name="T28" fmla="*/ 1132 w 1220"/>
                      <a:gd name="T29" fmla="*/ 1392 h 1490"/>
                      <a:gd name="T30" fmla="*/ 1132 w 1220"/>
                      <a:gd name="T31" fmla="*/ 97 h 1490"/>
                      <a:gd name="T32" fmla="*/ 1124 w 1220"/>
                      <a:gd name="T33" fmla="*/ 89 h 1490"/>
                      <a:gd name="T34" fmla="*/ 1043 w 1220"/>
                      <a:gd name="T35" fmla="*/ 89 h 1490"/>
                      <a:gd name="T36" fmla="*/ 1035 w 1220"/>
                      <a:gd name="T37" fmla="*/ 81 h 1490"/>
                      <a:gd name="T38" fmla="*/ 1035 w 1220"/>
                      <a:gd name="T39" fmla="*/ 10 h 1490"/>
                      <a:gd name="T40" fmla="*/ 1043 w 1220"/>
                      <a:gd name="T41" fmla="*/ 2 h 1490"/>
                      <a:gd name="T42" fmla="*/ 1211 w 1220"/>
                      <a:gd name="T43" fmla="*/ 2 h 1490"/>
                      <a:gd name="T44" fmla="*/ 1219 w 1220"/>
                      <a:gd name="T45" fmla="*/ 10 h 1490"/>
                      <a:gd name="T46" fmla="*/ 1219 w 1220"/>
                      <a:gd name="T47" fmla="*/ 1405 h 1490"/>
                      <a:gd name="T48" fmla="*/ 1135 w 1220"/>
                      <a:gd name="T49" fmla="*/ 1489 h 1490"/>
                      <a:gd name="T50" fmla="*/ 83 w 1220"/>
                      <a:gd name="T51" fmla="*/ 1489 h 14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20" h="1490">
                        <a:moveTo>
                          <a:pt x="83" y="1489"/>
                        </a:moveTo>
                        <a:cubicBezTo>
                          <a:pt x="36" y="1489"/>
                          <a:pt x="0" y="1452"/>
                          <a:pt x="0" y="1405"/>
                        </a:cubicBezTo>
                        <a:lnTo>
                          <a:pt x="0" y="8"/>
                        </a:lnTo>
                        <a:cubicBezTo>
                          <a:pt x="0" y="2"/>
                          <a:pt x="2" y="0"/>
                          <a:pt x="7" y="0"/>
                        </a:cubicBezTo>
                        <a:lnTo>
                          <a:pt x="175" y="0"/>
                        </a:lnTo>
                        <a:cubicBezTo>
                          <a:pt x="180" y="0"/>
                          <a:pt x="183" y="2"/>
                          <a:pt x="183" y="8"/>
                        </a:cubicBezTo>
                        <a:lnTo>
                          <a:pt x="183" y="78"/>
                        </a:lnTo>
                        <a:cubicBezTo>
                          <a:pt x="183" y="84"/>
                          <a:pt x="180" y="86"/>
                          <a:pt x="175" y="86"/>
                        </a:cubicBezTo>
                        <a:lnTo>
                          <a:pt x="94" y="86"/>
                        </a:lnTo>
                        <a:cubicBezTo>
                          <a:pt x="89" y="86"/>
                          <a:pt x="86" y="89"/>
                          <a:pt x="86" y="94"/>
                        </a:cubicBezTo>
                        <a:lnTo>
                          <a:pt x="86" y="1392"/>
                        </a:lnTo>
                        <a:cubicBezTo>
                          <a:pt x="87" y="1395"/>
                          <a:pt x="84" y="1398"/>
                          <a:pt x="80" y="1399"/>
                        </a:cubicBezTo>
                        <a:cubicBezTo>
                          <a:pt x="83" y="1399"/>
                          <a:pt x="86" y="1399"/>
                          <a:pt x="89" y="1400"/>
                        </a:cubicBezTo>
                        <a:lnTo>
                          <a:pt x="1124" y="1400"/>
                        </a:lnTo>
                        <a:cubicBezTo>
                          <a:pt x="1129" y="1400"/>
                          <a:pt x="1132" y="1397"/>
                          <a:pt x="1132" y="1392"/>
                        </a:cubicBezTo>
                        <a:lnTo>
                          <a:pt x="1132" y="97"/>
                        </a:lnTo>
                        <a:cubicBezTo>
                          <a:pt x="1132" y="91"/>
                          <a:pt x="1129" y="89"/>
                          <a:pt x="1124" y="89"/>
                        </a:cubicBezTo>
                        <a:lnTo>
                          <a:pt x="1043" y="89"/>
                        </a:lnTo>
                        <a:cubicBezTo>
                          <a:pt x="1038" y="89"/>
                          <a:pt x="1035" y="86"/>
                          <a:pt x="1035" y="81"/>
                        </a:cubicBezTo>
                        <a:lnTo>
                          <a:pt x="1035" y="10"/>
                        </a:lnTo>
                        <a:cubicBezTo>
                          <a:pt x="1035" y="5"/>
                          <a:pt x="1038" y="2"/>
                          <a:pt x="1043" y="2"/>
                        </a:cubicBezTo>
                        <a:lnTo>
                          <a:pt x="1211" y="2"/>
                        </a:lnTo>
                        <a:cubicBezTo>
                          <a:pt x="1216" y="2"/>
                          <a:pt x="1219" y="5"/>
                          <a:pt x="1219" y="10"/>
                        </a:cubicBezTo>
                        <a:lnTo>
                          <a:pt x="1219" y="1405"/>
                        </a:lnTo>
                        <a:cubicBezTo>
                          <a:pt x="1219" y="1452"/>
                          <a:pt x="1182" y="1489"/>
                          <a:pt x="1135" y="1489"/>
                        </a:cubicBezTo>
                        <a:lnTo>
                          <a:pt x="83" y="1489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42">
                    <a:extLst>
                      <a:ext uri="{FF2B5EF4-FFF2-40B4-BE49-F238E27FC236}">
                        <a16:creationId xmlns:a16="http://schemas.microsoft.com/office/drawing/2014/main" id="{20ECC912-E995-4F5A-B96B-23B5D60813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69937" y="4286883"/>
                    <a:ext cx="161925" cy="161925"/>
                  </a:xfrm>
                  <a:custGeom>
                    <a:avLst/>
                    <a:gdLst>
                      <a:gd name="T0" fmla="*/ 448 w 449"/>
                      <a:gd name="T1" fmla="*/ 158 h 449"/>
                      <a:gd name="T2" fmla="*/ 291 w 449"/>
                      <a:gd name="T3" fmla="*/ 158 h 449"/>
                      <a:gd name="T4" fmla="*/ 291 w 449"/>
                      <a:gd name="T5" fmla="*/ 0 h 449"/>
                      <a:gd name="T6" fmla="*/ 160 w 449"/>
                      <a:gd name="T7" fmla="*/ 0 h 449"/>
                      <a:gd name="T8" fmla="*/ 160 w 449"/>
                      <a:gd name="T9" fmla="*/ 158 h 449"/>
                      <a:gd name="T10" fmla="*/ 0 w 449"/>
                      <a:gd name="T11" fmla="*/ 158 h 449"/>
                      <a:gd name="T12" fmla="*/ 0 w 449"/>
                      <a:gd name="T13" fmla="*/ 291 h 449"/>
                      <a:gd name="T14" fmla="*/ 160 w 449"/>
                      <a:gd name="T15" fmla="*/ 291 h 449"/>
                      <a:gd name="T16" fmla="*/ 160 w 449"/>
                      <a:gd name="T17" fmla="*/ 448 h 449"/>
                      <a:gd name="T18" fmla="*/ 291 w 449"/>
                      <a:gd name="T19" fmla="*/ 448 h 449"/>
                      <a:gd name="T20" fmla="*/ 291 w 449"/>
                      <a:gd name="T21" fmla="*/ 291 h 449"/>
                      <a:gd name="T22" fmla="*/ 448 w 449"/>
                      <a:gd name="T23" fmla="*/ 291 h 449"/>
                      <a:gd name="T24" fmla="*/ 448 w 449"/>
                      <a:gd name="T25" fmla="*/ 158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9" h="449">
                        <a:moveTo>
                          <a:pt x="448" y="158"/>
                        </a:moveTo>
                        <a:lnTo>
                          <a:pt x="291" y="158"/>
                        </a:lnTo>
                        <a:lnTo>
                          <a:pt x="291" y="0"/>
                        </a:lnTo>
                        <a:lnTo>
                          <a:pt x="160" y="0"/>
                        </a:lnTo>
                        <a:lnTo>
                          <a:pt x="160" y="158"/>
                        </a:lnTo>
                        <a:lnTo>
                          <a:pt x="0" y="158"/>
                        </a:lnTo>
                        <a:lnTo>
                          <a:pt x="0" y="291"/>
                        </a:lnTo>
                        <a:lnTo>
                          <a:pt x="160" y="291"/>
                        </a:lnTo>
                        <a:lnTo>
                          <a:pt x="160" y="448"/>
                        </a:lnTo>
                        <a:lnTo>
                          <a:pt x="291" y="448"/>
                        </a:lnTo>
                        <a:lnTo>
                          <a:pt x="291" y="291"/>
                        </a:lnTo>
                        <a:lnTo>
                          <a:pt x="448" y="291"/>
                        </a:lnTo>
                        <a:lnTo>
                          <a:pt x="448" y="158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43">
                    <a:extLst>
                      <a:ext uri="{FF2B5EF4-FFF2-40B4-BE49-F238E27FC236}">
                        <a16:creationId xmlns:a16="http://schemas.microsoft.com/office/drawing/2014/main" id="{4EC2F3FF-5DED-44AA-8F7B-633743A2B0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15483"/>
                    <a:ext cx="238125" cy="20637"/>
                  </a:xfrm>
                  <a:custGeom>
                    <a:avLst/>
                    <a:gdLst>
                      <a:gd name="T0" fmla="*/ 331 w 662"/>
                      <a:gd name="T1" fmla="*/ 55 h 56"/>
                      <a:gd name="T2" fmla="*/ 0 w 662"/>
                      <a:gd name="T3" fmla="*/ 55 h 56"/>
                      <a:gd name="T4" fmla="*/ 0 w 662"/>
                      <a:gd name="T5" fmla="*/ 0 h 56"/>
                      <a:gd name="T6" fmla="*/ 661 w 662"/>
                      <a:gd name="T7" fmla="*/ 0 h 56"/>
                      <a:gd name="T8" fmla="*/ 661 w 662"/>
                      <a:gd name="T9" fmla="*/ 55 h 56"/>
                      <a:gd name="T10" fmla="*/ 331 w 662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62" h="56">
                        <a:moveTo>
                          <a:pt x="331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661" y="0"/>
                        </a:lnTo>
                        <a:lnTo>
                          <a:pt x="661" y="55"/>
                        </a:lnTo>
                        <a:lnTo>
                          <a:pt x="331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44">
                    <a:extLst>
                      <a:ext uri="{FF2B5EF4-FFF2-40B4-BE49-F238E27FC236}">
                        <a16:creationId xmlns:a16="http://schemas.microsoft.com/office/drawing/2014/main" id="{0E63B7DC-A354-4A3A-8FDD-186EAB287E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78983"/>
                    <a:ext cx="190500" cy="20637"/>
                  </a:xfrm>
                  <a:custGeom>
                    <a:avLst/>
                    <a:gdLst>
                      <a:gd name="T0" fmla="*/ 265 w 531"/>
                      <a:gd name="T1" fmla="*/ 55 h 56"/>
                      <a:gd name="T2" fmla="*/ 0 w 531"/>
                      <a:gd name="T3" fmla="*/ 55 h 56"/>
                      <a:gd name="T4" fmla="*/ 0 w 531"/>
                      <a:gd name="T5" fmla="*/ 0 h 56"/>
                      <a:gd name="T6" fmla="*/ 530 w 531"/>
                      <a:gd name="T7" fmla="*/ 0 h 56"/>
                      <a:gd name="T8" fmla="*/ 530 w 531"/>
                      <a:gd name="T9" fmla="*/ 55 h 56"/>
                      <a:gd name="T10" fmla="*/ 265 w 531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31" h="56">
                        <a:moveTo>
                          <a:pt x="265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530" y="0"/>
                        </a:lnTo>
                        <a:lnTo>
                          <a:pt x="530" y="55"/>
                        </a:lnTo>
                        <a:lnTo>
                          <a:pt x="265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0A73A9-A736-409E-A340-1DC744626EE4}"/>
                  </a:ext>
                </a:extLst>
              </p:cNvPr>
              <p:cNvSpPr/>
              <p:nvPr/>
            </p:nvSpPr>
            <p:spPr>
              <a:xfrm>
                <a:off x="7676309" y="3307085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Healthcheck</a:t>
                </a:r>
                <a:endPara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7EB677-2DBF-42AA-A06B-D3DF0210796A}"/>
                </a:ext>
              </a:extLst>
            </p:cNvPr>
            <p:cNvGrpSpPr/>
            <p:nvPr/>
          </p:nvGrpSpPr>
          <p:grpSpPr>
            <a:xfrm>
              <a:off x="7877933" y="1246578"/>
              <a:ext cx="1410344" cy="1405937"/>
              <a:chOff x="375699" y="1131597"/>
              <a:chExt cx="1131055" cy="1131055"/>
            </a:xfrm>
          </p:grpSpPr>
          <p:pic>
            <p:nvPicPr>
              <p:cNvPr id="32" name="Graphic 67">
                <a:extLst>
                  <a:ext uri="{FF2B5EF4-FFF2-40B4-BE49-F238E27FC236}">
                    <a16:creationId xmlns:a16="http://schemas.microsoft.com/office/drawing/2014/main" id="{D40E41B8-850F-4341-B8DE-126A6D46C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5699" y="1131597"/>
                <a:ext cx="1131055" cy="1131055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629D2F-F19F-4A04-9D57-FB475E907E47}"/>
                  </a:ext>
                </a:extLst>
              </p:cNvPr>
              <p:cNvSpPr/>
              <p:nvPr/>
            </p:nvSpPr>
            <p:spPr>
              <a:xfrm>
                <a:off x="582466" y="1930974"/>
                <a:ext cx="805943" cy="155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Streaming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91FC02-ECD8-4F50-9C40-CEEF437B3CF2}"/>
                </a:ext>
              </a:extLst>
            </p:cNvPr>
            <p:cNvGrpSpPr/>
            <p:nvPr/>
          </p:nvGrpSpPr>
          <p:grpSpPr>
            <a:xfrm>
              <a:off x="5037180" y="1314453"/>
              <a:ext cx="1208210" cy="1208210"/>
              <a:chOff x="8501701" y="2363821"/>
              <a:chExt cx="1208210" cy="12082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C6CEC91-0496-4989-8B0D-F6300A2A7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01701" y="2363821"/>
                <a:ext cx="1208210" cy="120821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ADBA877-7209-4154-8D92-38279E887E3E}"/>
                  </a:ext>
                </a:extLst>
              </p:cNvPr>
              <p:cNvSpPr/>
              <p:nvPr/>
            </p:nvSpPr>
            <p:spPr>
              <a:xfrm>
                <a:off x="8713668" y="3303544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Events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9FA0EB-405D-45E2-80FF-48EDA90AB076}"/>
                </a:ext>
              </a:extLst>
            </p:cNvPr>
            <p:cNvGrpSpPr/>
            <p:nvPr/>
          </p:nvGrpSpPr>
          <p:grpSpPr>
            <a:xfrm>
              <a:off x="3678559" y="1045114"/>
              <a:ext cx="805942" cy="807902"/>
              <a:chOff x="9019344" y="1468849"/>
              <a:chExt cx="805942" cy="80790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68F3D50-7336-4C77-B289-0A3EA95F0314}"/>
                  </a:ext>
                </a:extLst>
              </p:cNvPr>
              <p:cNvGrpSpPr/>
              <p:nvPr/>
            </p:nvGrpSpPr>
            <p:grpSpPr>
              <a:xfrm>
                <a:off x="9113143" y="1468849"/>
                <a:ext cx="582945" cy="635162"/>
                <a:chOff x="9113143" y="1758788"/>
                <a:chExt cx="582945" cy="635162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7D06E61-D64B-42BF-95BC-BA8C27554EE9}"/>
                    </a:ext>
                  </a:extLst>
                </p:cNvPr>
                <p:cNvSpPr/>
                <p:nvPr/>
              </p:nvSpPr>
              <p:spPr>
                <a:xfrm>
                  <a:off x="9113143" y="1758788"/>
                  <a:ext cx="582945" cy="6351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30">
                  <a:extLst>
                    <a:ext uri="{FF2B5EF4-FFF2-40B4-BE49-F238E27FC236}">
                      <a16:creationId xmlns:a16="http://schemas.microsoft.com/office/drawing/2014/main" id="{DA3F554E-FB9F-4934-B673-956774CBB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07801" y="1847739"/>
                  <a:ext cx="394941" cy="429056"/>
                </a:xfrm>
                <a:custGeom>
                  <a:avLst/>
                  <a:gdLst>
                    <a:gd name="T0" fmla="*/ 1022 w 1327"/>
                    <a:gd name="T1" fmla="*/ 21 h 1442"/>
                    <a:gd name="T2" fmla="*/ 663 w 1327"/>
                    <a:gd name="T3" fmla="*/ 0 h 1442"/>
                    <a:gd name="T4" fmla="*/ 304 w 1327"/>
                    <a:gd name="T5" fmla="*/ 21 h 1442"/>
                    <a:gd name="T6" fmla="*/ 0 w 1327"/>
                    <a:gd name="T7" fmla="*/ 121 h 1442"/>
                    <a:gd name="T8" fmla="*/ 0 w 1327"/>
                    <a:gd name="T9" fmla="*/ 1320 h 1442"/>
                    <a:gd name="T10" fmla="*/ 304 w 1327"/>
                    <a:gd name="T11" fmla="*/ 1420 h 1442"/>
                    <a:gd name="T12" fmla="*/ 663 w 1327"/>
                    <a:gd name="T13" fmla="*/ 1441 h 1442"/>
                    <a:gd name="T14" fmla="*/ 1022 w 1327"/>
                    <a:gd name="T15" fmla="*/ 1420 h 1442"/>
                    <a:gd name="T16" fmla="*/ 1326 w 1327"/>
                    <a:gd name="T17" fmla="*/ 1320 h 1442"/>
                    <a:gd name="T18" fmla="*/ 1326 w 1327"/>
                    <a:gd name="T19" fmla="*/ 121 h 1442"/>
                    <a:gd name="T20" fmla="*/ 1022 w 1327"/>
                    <a:gd name="T21" fmla="*/ 21 h 1442"/>
                    <a:gd name="T22" fmla="*/ 346 w 1327"/>
                    <a:gd name="T23" fmla="*/ 1042 h 1442"/>
                    <a:gd name="T24" fmla="*/ 257 w 1327"/>
                    <a:gd name="T25" fmla="*/ 953 h 1442"/>
                    <a:gd name="T26" fmla="*/ 346 w 1327"/>
                    <a:gd name="T27" fmla="*/ 864 h 1442"/>
                    <a:gd name="T28" fmla="*/ 435 w 1327"/>
                    <a:gd name="T29" fmla="*/ 953 h 1442"/>
                    <a:gd name="T30" fmla="*/ 346 w 1327"/>
                    <a:gd name="T31" fmla="*/ 1042 h 1442"/>
                    <a:gd name="T32" fmla="*/ 377 w 1327"/>
                    <a:gd name="T33" fmla="*/ 661 h 1442"/>
                    <a:gd name="T34" fmla="*/ 480 w 1327"/>
                    <a:gd name="T35" fmla="*/ 459 h 1442"/>
                    <a:gd name="T36" fmla="*/ 582 w 1327"/>
                    <a:gd name="T37" fmla="*/ 661 h 1442"/>
                    <a:gd name="T38" fmla="*/ 377 w 1327"/>
                    <a:gd name="T39" fmla="*/ 661 h 1442"/>
                    <a:gd name="T40" fmla="*/ 550 w 1327"/>
                    <a:gd name="T41" fmla="*/ 791 h 1442"/>
                    <a:gd name="T42" fmla="*/ 655 w 1327"/>
                    <a:gd name="T43" fmla="*/ 746 h 1442"/>
                    <a:gd name="T44" fmla="*/ 760 w 1327"/>
                    <a:gd name="T45" fmla="*/ 791 h 1442"/>
                    <a:gd name="T46" fmla="*/ 760 w 1327"/>
                    <a:gd name="T47" fmla="*/ 940 h 1442"/>
                    <a:gd name="T48" fmla="*/ 655 w 1327"/>
                    <a:gd name="T49" fmla="*/ 985 h 1442"/>
                    <a:gd name="T50" fmla="*/ 550 w 1327"/>
                    <a:gd name="T51" fmla="*/ 940 h 1442"/>
                    <a:gd name="T52" fmla="*/ 550 w 1327"/>
                    <a:gd name="T53" fmla="*/ 791 h 1442"/>
                    <a:gd name="T54" fmla="*/ 689 w 1327"/>
                    <a:gd name="T55" fmla="*/ 1265 h 1442"/>
                    <a:gd name="T56" fmla="*/ 600 w 1327"/>
                    <a:gd name="T57" fmla="*/ 1176 h 1442"/>
                    <a:gd name="T58" fmla="*/ 689 w 1327"/>
                    <a:gd name="T59" fmla="*/ 1087 h 1442"/>
                    <a:gd name="T60" fmla="*/ 778 w 1327"/>
                    <a:gd name="T61" fmla="*/ 1176 h 1442"/>
                    <a:gd name="T62" fmla="*/ 689 w 1327"/>
                    <a:gd name="T63" fmla="*/ 1265 h 1442"/>
                    <a:gd name="T64" fmla="*/ 757 w 1327"/>
                    <a:gd name="T65" fmla="*/ 558 h 1442"/>
                    <a:gd name="T66" fmla="*/ 870 w 1327"/>
                    <a:gd name="T67" fmla="*/ 446 h 1442"/>
                    <a:gd name="T68" fmla="*/ 983 w 1327"/>
                    <a:gd name="T69" fmla="*/ 558 h 1442"/>
                    <a:gd name="T70" fmla="*/ 870 w 1327"/>
                    <a:gd name="T71" fmla="*/ 671 h 1442"/>
                    <a:gd name="T72" fmla="*/ 757 w 1327"/>
                    <a:gd name="T73" fmla="*/ 558 h 1442"/>
                    <a:gd name="T74" fmla="*/ 917 w 1327"/>
                    <a:gd name="T75" fmla="*/ 1003 h 1442"/>
                    <a:gd name="T76" fmla="*/ 1007 w 1327"/>
                    <a:gd name="T77" fmla="*/ 825 h 1442"/>
                    <a:gd name="T78" fmla="*/ 1096 w 1327"/>
                    <a:gd name="T79" fmla="*/ 1003 h 1442"/>
                    <a:gd name="T80" fmla="*/ 917 w 1327"/>
                    <a:gd name="T81" fmla="*/ 1003 h 1442"/>
                    <a:gd name="T82" fmla="*/ 1269 w 1327"/>
                    <a:gd name="T83" fmla="*/ 220 h 1442"/>
                    <a:gd name="T84" fmla="*/ 660 w 1327"/>
                    <a:gd name="T85" fmla="*/ 315 h 1442"/>
                    <a:gd name="T86" fmla="*/ 52 w 1327"/>
                    <a:gd name="T87" fmla="*/ 220 h 1442"/>
                    <a:gd name="T88" fmla="*/ 52 w 1327"/>
                    <a:gd name="T89" fmla="*/ 220 h 1442"/>
                    <a:gd name="T90" fmla="*/ 660 w 1327"/>
                    <a:gd name="T91" fmla="*/ 126 h 1442"/>
                    <a:gd name="T92" fmla="*/ 1269 w 1327"/>
                    <a:gd name="T93" fmla="*/ 220 h 1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27" h="1442">
                      <a:moveTo>
                        <a:pt x="1022" y="21"/>
                      </a:moveTo>
                      <a:cubicBezTo>
                        <a:pt x="849" y="0"/>
                        <a:pt x="671" y="0"/>
                        <a:pt x="663" y="0"/>
                      </a:cubicBezTo>
                      <a:cubicBezTo>
                        <a:pt x="655" y="0"/>
                        <a:pt x="477" y="0"/>
                        <a:pt x="304" y="21"/>
                      </a:cubicBezTo>
                      <a:cubicBezTo>
                        <a:pt x="2" y="58"/>
                        <a:pt x="0" y="121"/>
                        <a:pt x="0" y="121"/>
                      </a:cubicBezTo>
                      <a:lnTo>
                        <a:pt x="0" y="1320"/>
                      </a:lnTo>
                      <a:cubicBezTo>
                        <a:pt x="0" y="1320"/>
                        <a:pt x="2" y="1383"/>
                        <a:pt x="304" y="1420"/>
                      </a:cubicBezTo>
                      <a:cubicBezTo>
                        <a:pt x="477" y="1441"/>
                        <a:pt x="655" y="1441"/>
                        <a:pt x="663" y="1441"/>
                      </a:cubicBezTo>
                      <a:cubicBezTo>
                        <a:pt x="671" y="1441"/>
                        <a:pt x="849" y="1441"/>
                        <a:pt x="1022" y="1420"/>
                      </a:cubicBezTo>
                      <a:cubicBezTo>
                        <a:pt x="1324" y="1383"/>
                        <a:pt x="1326" y="1320"/>
                        <a:pt x="1326" y="1320"/>
                      </a:cubicBezTo>
                      <a:lnTo>
                        <a:pt x="1326" y="121"/>
                      </a:lnTo>
                      <a:cubicBezTo>
                        <a:pt x="1326" y="121"/>
                        <a:pt x="1324" y="58"/>
                        <a:pt x="1022" y="21"/>
                      </a:cubicBezTo>
                      <a:close/>
                      <a:moveTo>
                        <a:pt x="346" y="1042"/>
                      </a:moveTo>
                      <a:cubicBezTo>
                        <a:pt x="296" y="1042"/>
                        <a:pt x="257" y="1003"/>
                        <a:pt x="257" y="953"/>
                      </a:cubicBezTo>
                      <a:cubicBezTo>
                        <a:pt x="257" y="906"/>
                        <a:pt x="296" y="864"/>
                        <a:pt x="346" y="864"/>
                      </a:cubicBezTo>
                      <a:cubicBezTo>
                        <a:pt x="396" y="864"/>
                        <a:pt x="435" y="903"/>
                        <a:pt x="435" y="953"/>
                      </a:cubicBezTo>
                      <a:cubicBezTo>
                        <a:pt x="435" y="1003"/>
                        <a:pt x="396" y="1042"/>
                        <a:pt x="346" y="1042"/>
                      </a:cubicBezTo>
                      <a:close/>
                      <a:moveTo>
                        <a:pt x="377" y="661"/>
                      </a:moveTo>
                      <a:lnTo>
                        <a:pt x="480" y="459"/>
                      </a:lnTo>
                      <a:lnTo>
                        <a:pt x="582" y="661"/>
                      </a:lnTo>
                      <a:lnTo>
                        <a:pt x="377" y="661"/>
                      </a:lnTo>
                      <a:close/>
                      <a:moveTo>
                        <a:pt x="550" y="791"/>
                      </a:moveTo>
                      <a:lnTo>
                        <a:pt x="655" y="746"/>
                      </a:lnTo>
                      <a:lnTo>
                        <a:pt x="760" y="791"/>
                      </a:lnTo>
                      <a:lnTo>
                        <a:pt x="760" y="940"/>
                      </a:lnTo>
                      <a:lnTo>
                        <a:pt x="655" y="985"/>
                      </a:lnTo>
                      <a:lnTo>
                        <a:pt x="550" y="940"/>
                      </a:lnTo>
                      <a:lnTo>
                        <a:pt x="550" y="791"/>
                      </a:lnTo>
                      <a:close/>
                      <a:moveTo>
                        <a:pt x="689" y="1265"/>
                      </a:moveTo>
                      <a:cubicBezTo>
                        <a:pt x="640" y="1265"/>
                        <a:pt x="600" y="1226"/>
                        <a:pt x="600" y="1176"/>
                      </a:cubicBezTo>
                      <a:cubicBezTo>
                        <a:pt x="600" y="1129"/>
                        <a:pt x="640" y="1087"/>
                        <a:pt x="689" y="1087"/>
                      </a:cubicBezTo>
                      <a:cubicBezTo>
                        <a:pt x="739" y="1087"/>
                        <a:pt x="778" y="1126"/>
                        <a:pt x="778" y="1176"/>
                      </a:cubicBezTo>
                      <a:cubicBezTo>
                        <a:pt x="776" y="1226"/>
                        <a:pt x="736" y="1265"/>
                        <a:pt x="689" y="1265"/>
                      </a:cubicBezTo>
                      <a:close/>
                      <a:moveTo>
                        <a:pt x="757" y="558"/>
                      </a:moveTo>
                      <a:cubicBezTo>
                        <a:pt x="757" y="496"/>
                        <a:pt x="807" y="446"/>
                        <a:pt x="870" y="446"/>
                      </a:cubicBezTo>
                      <a:cubicBezTo>
                        <a:pt x="933" y="446"/>
                        <a:pt x="983" y="496"/>
                        <a:pt x="983" y="558"/>
                      </a:cubicBezTo>
                      <a:cubicBezTo>
                        <a:pt x="983" y="621"/>
                        <a:pt x="933" y="671"/>
                        <a:pt x="870" y="671"/>
                      </a:cubicBezTo>
                      <a:cubicBezTo>
                        <a:pt x="807" y="671"/>
                        <a:pt x="757" y="621"/>
                        <a:pt x="757" y="558"/>
                      </a:cubicBezTo>
                      <a:close/>
                      <a:moveTo>
                        <a:pt x="917" y="1003"/>
                      </a:moveTo>
                      <a:lnTo>
                        <a:pt x="1007" y="825"/>
                      </a:lnTo>
                      <a:lnTo>
                        <a:pt x="1096" y="1003"/>
                      </a:lnTo>
                      <a:lnTo>
                        <a:pt x="917" y="1003"/>
                      </a:lnTo>
                      <a:close/>
                      <a:moveTo>
                        <a:pt x="1269" y="220"/>
                      </a:moveTo>
                      <a:cubicBezTo>
                        <a:pt x="1245" y="254"/>
                        <a:pt x="1030" y="315"/>
                        <a:pt x="660" y="315"/>
                      </a:cubicBezTo>
                      <a:cubicBezTo>
                        <a:pt x="291" y="315"/>
                        <a:pt x="76" y="254"/>
                        <a:pt x="52" y="220"/>
                      </a:cubicBezTo>
                      <a:lnTo>
                        <a:pt x="52" y="220"/>
                      </a:lnTo>
                      <a:cubicBezTo>
                        <a:pt x="73" y="186"/>
                        <a:pt x="288" y="126"/>
                        <a:pt x="660" y="126"/>
                      </a:cubicBezTo>
                      <a:cubicBezTo>
                        <a:pt x="1033" y="123"/>
                        <a:pt x="1248" y="184"/>
                        <a:pt x="1269" y="22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E1F74F-2D00-4A22-9BB0-DB53B064F385}"/>
                  </a:ext>
                </a:extLst>
              </p:cNvPr>
              <p:cNvSpPr/>
              <p:nvPr/>
            </p:nvSpPr>
            <p:spPr>
              <a:xfrm>
                <a:off x="9019344" y="2083777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Object Storage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5F0584-ACAB-4F59-84BA-6687A007594D}"/>
                </a:ext>
              </a:extLst>
            </p:cNvPr>
            <p:cNvGrpSpPr/>
            <p:nvPr/>
          </p:nvGrpSpPr>
          <p:grpSpPr>
            <a:xfrm>
              <a:off x="6431081" y="1597002"/>
              <a:ext cx="1215471" cy="1215471"/>
              <a:chOff x="343358" y="1039735"/>
              <a:chExt cx="1215471" cy="1215471"/>
            </a:xfrm>
          </p:grpSpPr>
          <p:pic>
            <p:nvPicPr>
              <p:cNvPr id="48" name="Graphic 77">
                <a:extLst>
                  <a:ext uri="{FF2B5EF4-FFF2-40B4-BE49-F238E27FC236}">
                    <a16:creationId xmlns:a16="http://schemas.microsoft.com/office/drawing/2014/main" id="{7F856663-DD43-40BB-BEC8-788C21B12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358" y="1039735"/>
                <a:ext cx="1215471" cy="1215471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920BC6D-891A-4D5F-B7D0-F9F595364B72}"/>
                  </a:ext>
                </a:extLst>
              </p:cNvPr>
              <p:cNvSpPr/>
              <p:nvPr/>
            </p:nvSpPr>
            <p:spPr>
              <a:xfrm>
                <a:off x="550998" y="1992672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Notifications</a:t>
                </a: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B010BEF-83EF-42F8-B76C-29EBE488E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14" y="3891623"/>
              <a:ext cx="805943" cy="80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908827C-1495-46B7-A52D-D72A2C49B655}"/>
                </a:ext>
              </a:extLst>
            </p:cNvPr>
            <p:cNvSpPr/>
            <p:nvPr/>
          </p:nvSpPr>
          <p:spPr>
            <a:xfrm>
              <a:off x="2629780" y="2188253"/>
              <a:ext cx="611946" cy="82913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/>
                <a:t>API Gateway</a:t>
              </a:r>
              <a:endParaRPr lang="en-NL" sz="600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0B82E15-8151-4595-A7F4-9F3A6FADA9AC}"/>
                </a:ext>
              </a:extLst>
            </p:cNvPr>
            <p:cNvSpPr/>
            <p:nvPr/>
          </p:nvSpPr>
          <p:spPr>
            <a:xfrm>
              <a:off x="8079865" y="896401"/>
              <a:ext cx="940785" cy="4662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NoSQL</a:t>
              </a:r>
              <a:r>
                <a:rPr lang="nl-NL" sz="600" dirty="0"/>
                <a:t> Database</a:t>
              </a:r>
              <a:endParaRPr lang="en-NL" sz="600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BC0D0D9-26C3-4D28-BDBE-74D01E8B5CA7}"/>
                </a:ext>
              </a:extLst>
            </p:cNvPr>
            <p:cNvSpPr/>
            <p:nvPr/>
          </p:nvSpPr>
          <p:spPr>
            <a:xfrm>
              <a:off x="3616654" y="2663666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DC0E360-64D2-4998-BC22-84AB1D3EB38C}"/>
                </a:ext>
              </a:extLst>
            </p:cNvPr>
            <p:cNvSpPr/>
            <p:nvPr/>
          </p:nvSpPr>
          <p:spPr>
            <a:xfrm>
              <a:off x="6575354" y="1106037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5CCAD383-A918-43E7-9D1D-B002B382A499}"/>
                </a:ext>
              </a:extLst>
            </p:cNvPr>
            <p:cNvCxnSpPr>
              <a:cxnSpLocks/>
            </p:cNvCxnSpPr>
            <p:nvPr/>
          </p:nvCxnSpPr>
          <p:spPr>
            <a:xfrm>
              <a:off x="3254964" y="2823238"/>
              <a:ext cx="378866" cy="2234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Arrow Connector 3083">
              <a:extLst>
                <a:ext uri="{FF2B5EF4-FFF2-40B4-BE49-F238E27FC236}">
                  <a16:creationId xmlns:a16="http://schemas.microsoft.com/office/drawing/2014/main" id="{352FDB90-A639-40DE-91A6-B0D9B7F28821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21" y="1349452"/>
              <a:ext cx="1062830" cy="551237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5" name="Lightning Bolt 3084">
              <a:extLst>
                <a:ext uri="{FF2B5EF4-FFF2-40B4-BE49-F238E27FC236}">
                  <a16:creationId xmlns:a16="http://schemas.microsoft.com/office/drawing/2014/main" id="{58BB27D1-E749-448D-88F1-855503890672}"/>
                </a:ext>
              </a:extLst>
            </p:cNvPr>
            <p:cNvSpPr/>
            <p:nvPr/>
          </p:nvSpPr>
          <p:spPr>
            <a:xfrm>
              <a:off x="4587760" y="1427572"/>
              <a:ext cx="236399" cy="34220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3092" name="Connector: Elbow 3091">
              <a:extLst>
                <a:ext uri="{FF2B5EF4-FFF2-40B4-BE49-F238E27FC236}">
                  <a16:creationId xmlns:a16="http://schemas.microsoft.com/office/drawing/2014/main" id="{854CC827-4CC4-4D9C-A914-CDB895947DC5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 flipV="1">
              <a:off x="7369614" y="1081272"/>
              <a:ext cx="632521" cy="1940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Connector: Elbow 3095">
              <a:extLst>
                <a:ext uri="{FF2B5EF4-FFF2-40B4-BE49-F238E27FC236}">
                  <a16:creationId xmlns:a16="http://schemas.microsoft.com/office/drawing/2014/main" id="{1C23A041-8256-4701-8D30-1A5E9AD13F15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rot="5400000" flipH="1" flipV="1">
              <a:off x="3499718" y="2092606"/>
              <a:ext cx="1085126" cy="56995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ABFAC8-0D77-49ED-B1A8-0C07F8790F8A}"/>
                </a:ext>
              </a:extLst>
            </p:cNvPr>
            <p:cNvSpPr/>
            <p:nvPr/>
          </p:nvSpPr>
          <p:spPr>
            <a:xfrm>
              <a:off x="6779275" y="2412970"/>
              <a:ext cx="86414" cy="90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7BA97935-7275-460D-8A7D-F85B44BD41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26377" y="2801122"/>
              <a:ext cx="687906" cy="23934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FFFFC7-A5CD-4B7D-8EEB-8A43ADC77125}"/>
                </a:ext>
              </a:extLst>
            </p:cNvPr>
            <p:cNvSpPr/>
            <p:nvPr/>
          </p:nvSpPr>
          <p:spPr>
            <a:xfrm>
              <a:off x="4209170" y="1191244"/>
              <a:ext cx="2337423" cy="108373"/>
            </a:xfrm>
            <a:custGeom>
              <a:avLst/>
              <a:gdLst>
                <a:gd name="connsiteX0" fmla="*/ 2337423 w 2337423"/>
                <a:gd name="connsiteY0" fmla="*/ 0 h 108373"/>
                <a:gd name="connsiteX1" fmla="*/ 623 w 2337423"/>
                <a:gd name="connsiteY1" fmla="*/ 60960 h 108373"/>
                <a:gd name="connsiteX2" fmla="*/ 2154543 w 2337423"/>
                <a:gd name="connsiteY2" fmla="*/ 108373 h 10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7423" h="108373">
                  <a:moveTo>
                    <a:pt x="2337423" y="0"/>
                  </a:moveTo>
                  <a:lnTo>
                    <a:pt x="623" y="60960"/>
                  </a:lnTo>
                  <a:cubicBezTo>
                    <a:pt x="-29857" y="79022"/>
                    <a:pt x="1062343" y="93697"/>
                    <a:pt x="2154543" y="108373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228DB5F4-BDD6-4C26-B560-172D28B55772}"/>
                </a:ext>
              </a:extLst>
            </p:cNvPr>
            <p:cNvCxnSpPr>
              <a:cxnSpLocks/>
            </p:cNvCxnSpPr>
            <p:nvPr/>
          </p:nvCxnSpPr>
          <p:spPr>
            <a:xfrm>
              <a:off x="5897120" y="1953431"/>
              <a:ext cx="831879" cy="411130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97B3186-8A53-4C28-914D-51BF6147DA24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H="1" flipV="1">
              <a:off x="6972484" y="1444592"/>
              <a:ext cx="6367" cy="71627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D3350471-EAA9-48FD-A0C5-A4D360B94F8B}"/>
                </a:ext>
              </a:extLst>
            </p:cNvPr>
            <p:cNvCxnSpPr/>
            <p:nvPr/>
          </p:nvCxnSpPr>
          <p:spPr>
            <a:xfrm>
              <a:off x="7379007" y="1406368"/>
              <a:ext cx="603110" cy="455513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5F95D83-AB00-41A4-94B1-737665C61325}"/>
                </a:ext>
              </a:extLst>
            </p:cNvPr>
            <p:cNvSpPr/>
            <p:nvPr/>
          </p:nvSpPr>
          <p:spPr>
            <a:xfrm rot="19744707">
              <a:off x="2289303" y="3253644"/>
              <a:ext cx="1622055" cy="543334"/>
            </a:xfrm>
            <a:custGeom>
              <a:avLst/>
              <a:gdLst>
                <a:gd name="connsiteX0" fmla="*/ 2404769 w 2404769"/>
                <a:gd name="connsiteY0" fmla="*/ 0 h 543334"/>
                <a:gd name="connsiteX1" fmla="*/ 236 w 2404769"/>
                <a:gd name="connsiteY1" fmla="*/ 541867 h 543334"/>
                <a:gd name="connsiteX2" fmla="*/ 2289622 w 2404769"/>
                <a:gd name="connsiteY2" fmla="*/ 128694 h 5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769" h="543334">
                  <a:moveTo>
                    <a:pt x="2404769" y="0"/>
                  </a:moveTo>
                  <a:lnTo>
                    <a:pt x="236" y="541867"/>
                  </a:lnTo>
                  <a:cubicBezTo>
                    <a:pt x="-18955" y="563316"/>
                    <a:pt x="1135333" y="346005"/>
                    <a:pt x="2289622" y="128694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 sz="900"/>
            </a:p>
          </p:txBody>
        </p:sp>
        <p:pic>
          <p:nvPicPr>
            <p:cNvPr id="146" name="Picture 2">
              <a:extLst>
                <a:ext uri="{FF2B5EF4-FFF2-40B4-BE49-F238E27FC236}">
                  <a16:creationId xmlns:a16="http://schemas.microsoft.com/office/drawing/2014/main" id="{0EE086CD-A084-4CE6-B6E3-2ADCBF310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240" y="942302"/>
              <a:ext cx="203240" cy="20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>
              <a:extLst>
                <a:ext uri="{FF2B5EF4-FFF2-40B4-BE49-F238E27FC236}">
                  <a16:creationId xmlns:a16="http://schemas.microsoft.com/office/drawing/2014/main" id="{34114161-BDD5-4000-AF8F-B85AC6219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014" y="1661357"/>
              <a:ext cx="270053" cy="27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E60A9C88-3966-4AC5-A55C-1C37619250F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1355466" y="2602820"/>
              <a:ext cx="1274314" cy="631494"/>
            </a:xfrm>
            <a:prstGeom prst="bentConnector3">
              <a:avLst>
                <a:gd name="adj1" fmla="val 20831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Arrow: Right 131">
              <a:extLst>
                <a:ext uri="{FF2B5EF4-FFF2-40B4-BE49-F238E27FC236}">
                  <a16:creationId xmlns:a16="http://schemas.microsoft.com/office/drawing/2014/main" id="{D3E9449F-B8C1-475E-9FAD-5CE374F1B1EC}"/>
                </a:ext>
              </a:extLst>
            </p:cNvPr>
            <p:cNvSpPr/>
            <p:nvPr/>
          </p:nvSpPr>
          <p:spPr>
            <a:xfrm>
              <a:off x="2179905" y="2774579"/>
              <a:ext cx="518027" cy="2201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pic>
          <p:nvPicPr>
            <p:cNvPr id="4" name="Graphic 3" descr="Alarm clock">
              <a:extLst>
                <a:ext uri="{FF2B5EF4-FFF2-40B4-BE49-F238E27FC236}">
                  <a16:creationId xmlns:a16="http://schemas.microsoft.com/office/drawing/2014/main" id="{DD1B1CA1-BA24-4E0F-A7F9-290A8A09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817" y="3208682"/>
              <a:ext cx="422382" cy="42238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89B71CC-92F0-4E99-9D3E-0D93E4FBF400}"/>
                </a:ext>
              </a:extLst>
            </p:cNvPr>
            <p:cNvGrpSpPr/>
            <p:nvPr/>
          </p:nvGrpSpPr>
          <p:grpSpPr>
            <a:xfrm>
              <a:off x="7701963" y="3663950"/>
              <a:ext cx="912051" cy="600376"/>
              <a:chOff x="3406274" y="1436411"/>
              <a:chExt cx="903246" cy="800502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398EFD-3905-4277-88B2-DBB72A60FD7A}"/>
                  </a:ext>
                </a:extLst>
              </p:cNvPr>
              <p:cNvGrpSpPr/>
              <p:nvPr/>
            </p:nvGrpSpPr>
            <p:grpSpPr>
              <a:xfrm>
                <a:off x="3577606" y="1436411"/>
                <a:ext cx="636309" cy="556528"/>
                <a:chOff x="8104793" y="2882206"/>
                <a:chExt cx="636309" cy="5565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66682D0-42F7-4F2A-AB17-177420A5B705}"/>
                    </a:ext>
                  </a:extLst>
                </p:cNvPr>
                <p:cNvSpPr/>
                <p:nvPr/>
              </p:nvSpPr>
              <p:spPr>
                <a:xfrm>
                  <a:off x="8104793" y="2882206"/>
                  <a:ext cx="636309" cy="556528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lnSpc>
                      <a:spcPct val="90000"/>
                    </a:lnSpc>
                    <a:buClrTx/>
                    <a:defRPr/>
                  </a:pPr>
                  <a:endParaRPr lang="en-US" sz="9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A59D2EB-DBEB-4176-B3E4-338B8544D418}"/>
                    </a:ext>
                  </a:extLst>
                </p:cNvPr>
                <p:cNvGrpSpPr/>
                <p:nvPr/>
              </p:nvGrpSpPr>
              <p:grpSpPr>
                <a:xfrm>
                  <a:off x="8175066" y="2957849"/>
                  <a:ext cx="482852" cy="405439"/>
                  <a:chOff x="9158800" y="1859595"/>
                  <a:chExt cx="584200" cy="490538"/>
                </a:xfrm>
              </p:grpSpPr>
              <p:sp>
                <p:nvSpPr>
                  <p:cNvPr id="74" name="Freeform 37">
                    <a:extLst>
                      <a:ext uri="{FF2B5EF4-FFF2-40B4-BE49-F238E27FC236}">
                        <a16:creationId xmlns:a16="http://schemas.microsoft.com/office/drawing/2014/main" id="{08CF29F2-01B9-4FA9-A72E-B3E396BFE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5000" y="1859595"/>
                    <a:ext cx="508000" cy="406400"/>
                  </a:xfrm>
                  <a:custGeom>
                    <a:avLst/>
                    <a:gdLst>
                      <a:gd name="T0" fmla="*/ 1410 w 1411"/>
                      <a:gd name="T1" fmla="*/ 1128 h 1129"/>
                      <a:gd name="T2" fmla="*/ 1303 w 1411"/>
                      <a:gd name="T3" fmla="*/ 1128 h 1129"/>
                      <a:gd name="T4" fmla="*/ 1303 w 1411"/>
                      <a:gd name="T5" fmla="*/ 1115 h 1129"/>
                      <a:gd name="T6" fmla="*/ 1303 w 1411"/>
                      <a:gd name="T7" fmla="*/ 375 h 1129"/>
                      <a:gd name="T8" fmla="*/ 1169 w 1411"/>
                      <a:gd name="T9" fmla="*/ 244 h 1129"/>
                      <a:gd name="T10" fmla="*/ 440 w 1411"/>
                      <a:gd name="T11" fmla="*/ 244 h 1129"/>
                      <a:gd name="T12" fmla="*/ 420 w 1411"/>
                      <a:gd name="T13" fmla="*/ 231 h 1129"/>
                      <a:gd name="T14" fmla="*/ 362 w 1411"/>
                      <a:gd name="T15" fmla="*/ 126 h 1129"/>
                      <a:gd name="T16" fmla="*/ 346 w 1411"/>
                      <a:gd name="T17" fmla="*/ 118 h 1129"/>
                      <a:gd name="T18" fmla="*/ 13 w 1411"/>
                      <a:gd name="T19" fmla="*/ 118 h 1129"/>
                      <a:gd name="T20" fmla="*/ 0 w 1411"/>
                      <a:gd name="T21" fmla="*/ 118 h 1129"/>
                      <a:gd name="T22" fmla="*/ 0 w 1411"/>
                      <a:gd name="T23" fmla="*/ 0 h 1129"/>
                      <a:gd name="T24" fmla="*/ 11 w 1411"/>
                      <a:gd name="T25" fmla="*/ 0 h 1129"/>
                      <a:gd name="T26" fmla="*/ 451 w 1411"/>
                      <a:gd name="T27" fmla="*/ 0 h 1129"/>
                      <a:gd name="T28" fmla="*/ 467 w 1411"/>
                      <a:gd name="T29" fmla="*/ 11 h 1129"/>
                      <a:gd name="T30" fmla="*/ 524 w 1411"/>
                      <a:gd name="T31" fmla="*/ 116 h 1129"/>
                      <a:gd name="T32" fmla="*/ 543 w 1411"/>
                      <a:gd name="T33" fmla="*/ 126 h 1129"/>
                      <a:gd name="T34" fmla="*/ 1272 w 1411"/>
                      <a:gd name="T35" fmla="*/ 126 h 1129"/>
                      <a:gd name="T36" fmla="*/ 1403 w 1411"/>
                      <a:gd name="T37" fmla="*/ 236 h 1129"/>
                      <a:gd name="T38" fmla="*/ 1403 w 1411"/>
                      <a:gd name="T39" fmla="*/ 255 h 1129"/>
                      <a:gd name="T40" fmla="*/ 1403 w 1411"/>
                      <a:gd name="T41" fmla="*/ 1117 h 1129"/>
                      <a:gd name="T42" fmla="*/ 1410 w 1411"/>
                      <a:gd name="T43" fmla="*/ 1128 h 1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11" h="1129">
                        <a:moveTo>
                          <a:pt x="1410" y="1128"/>
                        </a:moveTo>
                        <a:cubicBezTo>
                          <a:pt x="1374" y="1128"/>
                          <a:pt x="1340" y="1128"/>
                          <a:pt x="1303" y="1128"/>
                        </a:cubicBezTo>
                        <a:cubicBezTo>
                          <a:pt x="1303" y="1122"/>
                          <a:pt x="1303" y="1120"/>
                          <a:pt x="1303" y="1115"/>
                        </a:cubicBezTo>
                        <a:cubicBezTo>
                          <a:pt x="1303" y="868"/>
                          <a:pt x="1303" y="622"/>
                          <a:pt x="1303" y="375"/>
                        </a:cubicBezTo>
                        <a:cubicBezTo>
                          <a:pt x="1303" y="310"/>
                          <a:pt x="1253" y="244"/>
                          <a:pt x="1169" y="244"/>
                        </a:cubicBezTo>
                        <a:cubicBezTo>
                          <a:pt x="925" y="244"/>
                          <a:pt x="684" y="244"/>
                          <a:pt x="440" y="244"/>
                        </a:cubicBezTo>
                        <a:cubicBezTo>
                          <a:pt x="430" y="244"/>
                          <a:pt x="425" y="242"/>
                          <a:pt x="420" y="231"/>
                        </a:cubicBezTo>
                        <a:cubicBezTo>
                          <a:pt x="401" y="197"/>
                          <a:pt x="380" y="160"/>
                          <a:pt x="362" y="126"/>
                        </a:cubicBezTo>
                        <a:cubicBezTo>
                          <a:pt x="359" y="118"/>
                          <a:pt x="354" y="118"/>
                          <a:pt x="346" y="118"/>
                        </a:cubicBezTo>
                        <a:cubicBezTo>
                          <a:pt x="236" y="118"/>
                          <a:pt x="126" y="118"/>
                          <a:pt x="13" y="118"/>
                        </a:cubicBezTo>
                        <a:cubicBezTo>
                          <a:pt x="8" y="118"/>
                          <a:pt x="5" y="118"/>
                          <a:pt x="0" y="118"/>
                        </a:cubicBezTo>
                        <a:cubicBezTo>
                          <a:pt x="0" y="79"/>
                          <a:pt x="0" y="40"/>
                          <a:pt x="0" y="0"/>
                        </a:cubicBezTo>
                        <a:cubicBezTo>
                          <a:pt x="3" y="0"/>
                          <a:pt x="8" y="0"/>
                          <a:pt x="11" y="0"/>
                        </a:cubicBezTo>
                        <a:cubicBezTo>
                          <a:pt x="157" y="0"/>
                          <a:pt x="304" y="0"/>
                          <a:pt x="451" y="0"/>
                        </a:cubicBezTo>
                        <a:cubicBezTo>
                          <a:pt x="459" y="0"/>
                          <a:pt x="464" y="3"/>
                          <a:pt x="467" y="11"/>
                        </a:cubicBezTo>
                        <a:cubicBezTo>
                          <a:pt x="485" y="45"/>
                          <a:pt x="506" y="82"/>
                          <a:pt x="524" y="116"/>
                        </a:cubicBezTo>
                        <a:cubicBezTo>
                          <a:pt x="530" y="124"/>
                          <a:pt x="532" y="126"/>
                          <a:pt x="543" y="126"/>
                        </a:cubicBezTo>
                        <a:cubicBezTo>
                          <a:pt x="787" y="126"/>
                          <a:pt x="1030" y="126"/>
                          <a:pt x="1272" y="126"/>
                        </a:cubicBezTo>
                        <a:cubicBezTo>
                          <a:pt x="1340" y="126"/>
                          <a:pt x="1392" y="171"/>
                          <a:pt x="1403" y="236"/>
                        </a:cubicBezTo>
                        <a:cubicBezTo>
                          <a:pt x="1403" y="242"/>
                          <a:pt x="1403" y="250"/>
                          <a:pt x="1403" y="255"/>
                        </a:cubicBezTo>
                        <a:cubicBezTo>
                          <a:pt x="1403" y="543"/>
                          <a:pt x="1403" y="829"/>
                          <a:pt x="1403" y="1117"/>
                        </a:cubicBezTo>
                        <a:cubicBezTo>
                          <a:pt x="1410" y="1120"/>
                          <a:pt x="1410" y="1122"/>
                          <a:pt x="1410" y="1128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  <p:sp>
                <p:nvSpPr>
                  <p:cNvPr id="76" name="Freeform 38">
                    <a:extLst>
                      <a:ext uri="{FF2B5EF4-FFF2-40B4-BE49-F238E27FC236}">
                        <a16:creationId xmlns:a16="http://schemas.microsoft.com/office/drawing/2014/main" id="{FA1042F4-19DA-473A-A673-2B450A692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58800" y="1943733"/>
                    <a:ext cx="506412" cy="406400"/>
                  </a:xfrm>
                  <a:custGeom>
                    <a:avLst/>
                    <a:gdLst>
                      <a:gd name="T0" fmla="*/ 1274 w 1408"/>
                      <a:gd name="T1" fmla="*/ 128 h 1128"/>
                      <a:gd name="T2" fmla="*/ 545 w 1408"/>
                      <a:gd name="T3" fmla="*/ 128 h 1128"/>
                      <a:gd name="T4" fmla="*/ 527 w 1408"/>
                      <a:gd name="T5" fmla="*/ 118 h 1128"/>
                      <a:gd name="T6" fmla="*/ 466 w 1408"/>
                      <a:gd name="T7" fmla="*/ 10 h 1128"/>
                      <a:gd name="T8" fmla="*/ 451 w 1408"/>
                      <a:gd name="T9" fmla="*/ 0 h 1128"/>
                      <a:gd name="T10" fmla="*/ 10 w 1408"/>
                      <a:gd name="T11" fmla="*/ 0 h 1128"/>
                      <a:gd name="T12" fmla="*/ 0 w 1408"/>
                      <a:gd name="T13" fmla="*/ 0 h 1128"/>
                      <a:gd name="T14" fmla="*/ 0 w 1408"/>
                      <a:gd name="T15" fmla="*/ 1127 h 1128"/>
                      <a:gd name="T16" fmla="*/ 1405 w 1408"/>
                      <a:gd name="T17" fmla="*/ 1127 h 1128"/>
                      <a:gd name="T18" fmla="*/ 1405 w 1408"/>
                      <a:gd name="T19" fmla="*/ 1117 h 1128"/>
                      <a:gd name="T20" fmla="*/ 1405 w 1408"/>
                      <a:gd name="T21" fmla="*/ 259 h 1128"/>
                      <a:gd name="T22" fmla="*/ 1274 w 1408"/>
                      <a:gd name="T23" fmla="*/ 128 h 1128"/>
                      <a:gd name="T24" fmla="*/ 317 w 1408"/>
                      <a:gd name="T25" fmla="*/ 246 h 1128"/>
                      <a:gd name="T26" fmla="*/ 244 w 1408"/>
                      <a:gd name="T27" fmla="*/ 246 h 1128"/>
                      <a:gd name="T28" fmla="*/ 244 w 1408"/>
                      <a:gd name="T29" fmla="*/ 320 h 1128"/>
                      <a:gd name="T30" fmla="*/ 188 w 1408"/>
                      <a:gd name="T31" fmla="*/ 320 h 1128"/>
                      <a:gd name="T32" fmla="*/ 188 w 1408"/>
                      <a:gd name="T33" fmla="*/ 246 h 1128"/>
                      <a:gd name="T34" fmla="*/ 115 w 1408"/>
                      <a:gd name="T35" fmla="*/ 246 h 1128"/>
                      <a:gd name="T36" fmla="*/ 115 w 1408"/>
                      <a:gd name="T37" fmla="*/ 191 h 1128"/>
                      <a:gd name="T38" fmla="*/ 188 w 1408"/>
                      <a:gd name="T39" fmla="*/ 191 h 1128"/>
                      <a:gd name="T40" fmla="*/ 188 w 1408"/>
                      <a:gd name="T41" fmla="*/ 118 h 1128"/>
                      <a:gd name="T42" fmla="*/ 244 w 1408"/>
                      <a:gd name="T43" fmla="*/ 118 h 1128"/>
                      <a:gd name="T44" fmla="*/ 244 w 1408"/>
                      <a:gd name="T45" fmla="*/ 191 h 1128"/>
                      <a:gd name="T46" fmla="*/ 317 w 1408"/>
                      <a:gd name="T47" fmla="*/ 191 h 1128"/>
                      <a:gd name="T48" fmla="*/ 317 w 1408"/>
                      <a:gd name="T49" fmla="*/ 246 h 1128"/>
                      <a:gd name="T50" fmla="*/ 765 w 1408"/>
                      <a:gd name="T51" fmla="*/ 314 h 1128"/>
                      <a:gd name="T52" fmla="*/ 852 w 1408"/>
                      <a:gd name="T53" fmla="*/ 485 h 1128"/>
                      <a:gd name="T54" fmla="*/ 681 w 1408"/>
                      <a:gd name="T55" fmla="*/ 485 h 1128"/>
                      <a:gd name="T56" fmla="*/ 765 w 1408"/>
                      <a:gd name="T57" fmla="*/ 314 h 1128"/>
                      <a:gd name="T58" fmla="*/ 652 w 1408"/>
                      <a:gd name="T59" fmla="*/ 810 h 1128"/>
                      <a:gd name="T60" fmla="*/ 576 w 1408"/>
                      <a:gd name="T61" fmla="*/ 734 h 1128"/>
                      <a:gd name="T62" fmla="*/ 652 w 1408"/>
                      <a:gd name="T63" fmla="*/ 660 h 1128"/>
                      <a:gd name="T64" fmla="*/ 726 w 1408"/>
                      <a:gd name="T65" fmla="*/ 734 h 1128"/>
                      <a:gd name="T66" fmla="*/ 652 w 1408"/>
                      <a:gd name="T67" fmla="*/ 810 h 1128"/>
                      <a:gd name="T68" fmla="*/ 826 w 1408"/>
                      <a:gd name="T69" fmla="*/ 598 h 1128"/>
                      <a:gd name="T70" fmla="*/ 915 w 1408"/>
                      <a:gd name="T71" fmla="*/ 561 h 1128"/>
                      <a:gd name="T72" fmla="*/ 1004 w 1408"/>
                      <a:gd name="T73" fmla="*/ 598 h 1128"/>
                      <a:gd name="T74" fmla="*/ 1004 w 1408"/>
                      <a:gd name="T75" fmla="*/ 723 h 1128"/>
                      <a:gd name="T76" fmla="*/ 915 w 1408"/>
                      <a:gd name="T77" fmla="*/ 760 h 1128"/>
                      <a:gd name="T78" fmla="*/ 826 w 1408"/>
                      <a:gd name="T79" fmla="*/ 723 h 1128"/>
                      <a:gd name="T80" fmla="*/ 826 w 1408"/>
                      <a:gd name="T81" fmla="*/ 598 h 1128"/>
                      <a:gd name="T82" fmla="*/ 943 w 1408"/>
                      <a:gd name="T83" fmla="*/ 999 h 1128"/>
                      <a:gd name="T84" fmla="*/ 867 w 1408"/>
                      <a:gd name="T85" fmla="*/ 923 h 1128"/>
                      <a:gd name="T86" fmla="*/ 943 w 1408"/>
                      <a:gd name="T87" fmla="*/ 849 h 1128"/>
                      <a:gd name="T88" fmla="*/ 1017 w 1408"/>
                      <a:gd name="T89" fmla="*/ 923 h 1128"/>
                      <a:gd name="T90" fmla="*/ 943 w 1408"/>
                      <a:gd name="T91" fmla="*/ 999 h 1128"/>
                      <a:gd name="T92" fmla="*/ 1001 w 1408"/>
                      <a:gd name="T93" fmla="*/ 398 h 1128"/>
                      <a:gd name="T94" fmla="*/ 1096 w 1408"/>
                      <a:gd name="T95" fmla="*/ 304 h 1128"/>
                      <a:gd name="T96" fmla="*/ 1190 w 1408"/>
                      <a:gd name="T97" fmla="*/ 398 h 1128"/>
                      <a:gd name="T98" fmla="*/ 1096 w 1408"/>
                      <a:gd name="T99" fmla="*/ 493 h 1128"/>
                      <a:gd name="T100" fmla="*/ 1001 w 1408"/>
                      <a:gd name="T101" fmla="*/ 398 h 1128"/>
                      <a:gd name="T102" fmla="*/ 1135 w 1408"/>
                      <a:gd name="T103" fmla="*/ 776 h 1128"/>
                      <a:gd name="T104" fmla="*/ 1211 w 1408"/>
                      <a:gd name="T105" fmla="*/ 624 h 1128"/>
                      <a:gd name="T106" fmla="*/ 1287 w 1408"/>
                      <a:gd name="T107" fmla="*/ 776 h 1128"/>
                      <a:gd name="T108" fmla="*/ 1135 w 1408"/>
                      <a:gd name="T109" fmla="*/ 776 h 1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1128">
                        <a:moveTo>
                          <a:pt x="1274" y="128"/>
                        </a:moveTo>
                        <a:cubicBezTo>
                          <a:pt x="1030" y="131"/>
                          <a:pt x="786" y="128"/>
                          <a:pt x="545" y="128"/>
                        </a:cubicBezTo>
                        <a:cubicBezTo>
                          <a:pt x="537" y="128"/>
                          <a:pt x="532" y="126"/>
                          <a:pt x="527" y="118"/>
                        </a:cubicBezTo>
                        <a:cubicBezTo>
                          <a:pt x="508" y="81"/>
                          <a:pt x="487" y="47"/>
                          <a:pt x="466" y="10"/>
                        </a:cubicBezTo>
                        <a:cubicBezTo>
                          <a:pt x="464" y="2"/>
                          <a:pt x="458" y="0"/>
                          <a:pt x="451" y="0"/>
                        </a:cubicBezTo>
                        <a:cubicBezTo>
                          <a:pt x="304" y="0"/>
                          <a:pt x="157" y="0"/>
                          <a:pt x="10" y="0"/>
                        </a:cubicBezTo>
                        <a:cubicBezTo>
                          <a:pt x="8" y="0"/>
                          <a:pt x="2" y="0"/>
                          <a:pt x="0" y="0"/>
                        </a:cubicBezTo>
                        <a:cubicBezTo>
                          <a:pt x="0" y="377"/>
                          <a:pt x="0" y="752"/>
                          <a:pt x="0" y="1127"/>
                        </a:cubicBezTo>
                        <a:cubicBezTo>
                          <a:pt x="469" y="1127"/>
                          <a:pt x="936" y="1127"/>
                          <a:pt x="1405" y="1127"/>
                        </a:cubicBezTo>
                        <a:cubicBezTo>
                          <a:pt x="1405" y="1122"/>
                          <a:pt x="1405" y="1119"/>
                          <a:pt x="1405" y="1117"/>
                        </a:cubicBezTo>
                        <a:cubicBezTo>
                          <a:pt x="1405" y="831"/>
                          <a:pt x="1405" y="545"/>
                          <a:pt x="1405" y="259"/>
                        </a:cubicBezTo>
                        <a:cubicBezTo>
                          <a:pt x="1407" y="181"/>
                          <a:pt x="1342" y="128"/>
                          <a:pt x="1274" y="128"/>
                        </a:cubicBezTo>
                        <a:close/>
                        <a:moveTo>
                          <a:pt x="317" y="246"/>
                        </a:moveTo>
                        <a:cubicBezTo>
                          <a:pt x="293" y="246"/>
                          <a:pt x="267" y="246"/>
                          <a:pt x="244" y="246"/>
                        </a:cubicBezTo>
                        <a:cubicBezTo>
                          <a:pt x="244" y="270"/>
                          <a:pt x="244" y="296"/>
                          <a:pt x="244" y="320"/>
                        </a:cubicBezTo>
                        <a:cubicBezTo>
                          <a:pt x="225" y="320"/>
                          <a:pt x="207" y="320"/>
                          <a:pt x="188" y="320"/>
                        </a:cubicBezTo>
                        <a:cubicBezTo>
                          <a:pt x="188" y="296"/>
                          <a:pt x="188" y="272"/>
                          <a:pt x="188" y="246"/>
                        </a:cubicBezTo>
                        <a:cubicBezTo>
                          <a:pt x="165" y="246"/>
                          <a:pt x="139" y="246"/>
                          <a:pt x="115" y="246"/>
                        </a:cubicBezTo>
                        <a:cubicBezTo>
                          <a:pt x="115" y="228"/>
                          <a:pt x="115" y="210"/>
                          <a:pt x="115" y="191"/>
                        </a:cubicBezTo>
                        <a:cubicBezTo>
                          <a:pt x="139" y="191"/>
                          <a:pt x="162" y="191"/>
                          <a:pt x="188" y="191"/>
                        </a:cubicBezTo>
                        <a:cubicBezTo>
                          <a:pt x="188" y="168"/>
                          <a:pt x="188" y="141"/>
                          <a:pt x="188" y="118"/>
                        </a:cubicBezTo>
                        <a:cubicBezTo>
                          <a:pt x="207" y="118"/>
                          <a:pt x="225" y="118"/>
                          <a:pt x="244" y="118"/>
                        </a:cubicBezTo>
                        <a:cubicBezTo>
                          <a:pt x="244" y="141"/>
                          <a:pt x="244" y="168"/>
                          <a:pt x="244" y="191"/>
                        </a:cubicBezTo>
                        <a:cubicBezTo>
                          <a:pt x="267" y="191"/>
                          <a:pt x="293" y="191"/>
                          <a:pt x="317" y="191"/>
                        </a:cubicBezTo>
                        <a:cubicBezTo>
                          <a:pt x="317" y="210"/>
                          <a:pt x="317" y="228"/>
                          <a:pt x="317" y="246"/>
                        </a:cubicBezTo>
                        <a:close/>
                        <a:moveTo>
                          <a:pt x="765" y="314"/>
                        </a:moveTo>
                        <a:lnTo>
                          <a:pt x="852" y="485"/>
                        </a:lnTo>
                        <a:lnTo>
                          <a:pt x="681" y="485"/>
                        </a:lnTo>
                        <a:lnTo>
                          <a:pt x="765" y="314"/>
                        </a:lnTo>
                        <a:close/>
                        <a:moveTo>
                          <a:pt x="652" y="810"/>
                        </a:moveTo>
                        <a:cubicBezTo>
                          <a:pt x="611" y="810"/>
                          <a:pt x="576" y="776"/>
                          <a:pt x="576" y="734"/>
                        </a:cubicBezTo>
                        <a:cubicBezTo>
                          <a:pt x="576" y="692"/>
                          <a:pt x="611" y="660"/>
                          <a:pt x="652" y="660"/>
                        </a:cubicBezTo>
                        <a:cubicBezTo>
                          <a:pt x="694" y="660"/>
                          <a:pt x="726" y="694"/>
                          <a:pt x="726" y="734"/>
                        </a:cubicBezTo>
                        <a:cubicBezTo>
                          <a:pt x="729" y="776"/>
                          <a:pt x="694" y="810"/>
                          <a:pt x="652" y="810"/>
                        </a:cubicBezTo>
                        <a:close/>
                        <a:moveTo>
                          <a:pt x="826" y="598"/>
                        </a:moveTo>
                        <a:lnTo>
                          <a:pt x="915" y="561"/>
                        </a:lnTo>
                        <a:lnTo>
                          <a:pt x="1004" y="598"/>
                        </a:lnTo>
                        <a:lnTo>
                          <a:pt x="1004" y="723"/>
                        </a:lnTo>
                        <a:lnTo>
                          <a:pt x="915" y="760"/>
                        </a:lnTo>
                        <a:lnTo>
                          <a:pt x="826" y="723"/>
                        </a:lnTo>
                        <a:lnTo>
                          <a:pt x="826" y="598"/>
                        </a:lnTo>
                        <a:close/>
                        <a:moveTo>
                          <a:pt x="943" y="999"/>
                        </a:moveTo>
                        <a:cubicBezTo>
                          <a:pt x="902" y="999"/>
                          <a:pt x="867" y="965"/>
                          <a:pt x="867" y="923"/>
                        </a:cubicBezTo>
                        <a:cubicBezTo>
                          <a:pt x="867" y="881"/>
                          <a:pt x="902" y="849"/>
                          <a:pt x="943" y="849"/>
                        </a:cubicBezTo>
                        <a:cubicBezTo>
                          <a:pt x="985" y="849"/>
                          <a:pt x="1017" y="883"/>
                          <a:pt x="1017" y="923"/>
                        </a:cubicBezTo>
                        <a:cubicBezTo>
                          <a:pt x="1017" y="965"/>
                          <a:pt x="983" y="999"/>
                          <a:pt x="943" y="999"/>
                        </a:cubicBezTo>
                        <a:close/>
                        <a:moveTo>
                          <a:pt x="1001" y="398"/>
                        </a:moveTo>
                        <a:cubicBezTo>
                          <a:pt x="1001" y="346"/>
                          <a:pt x="1044" y="304"/>
                          <a:pt x="1096" y="304"/>
                        </a:cubicBezTo>
                        <a:cubicBezTo>
                          <a:pt x="1149" y="304"/>
                          <a:pt x="1190" y="345"/>
                          <a:pt x="1190" y="398"/>
                        </a:cubicBezTo>
                        <a:cubicBezTo>
                          <a:pt x="1190" y="450"/>
                          <a:pt x="1148" y="493"/>
                          <a:pt x="1096" y="493"/>
                        </a:cubicBezTo>
                        <a:cubicBezTo>
                          <a:pt x="1043" y="495"/>
                          <a:pt x="1001" y="451"/>
                          <a:pt x="1001" y="398"/>
                        </a:cubicBezTo>
                        <a:close/>
                        <a:moveTo>
                          <a:pt x="1135" y="776"/>
                        </a:moveTo>
                        <a:lnTo>
                          <a:pt x="1211" y="624"/>
                        </a:lnTo>
                        <a:lnTo>
                          <a:pt x="1287" y="776"/>
                        </a:lnTo>
                        <a:lnTo>
                          <a:pt x="1135" y="776"/>
                        </a:ln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</p:grp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21A5295-7389-4212-B807-0493C1FA3BC7}"/>
                  </a:ext>
                </a:extLst>
              </p:cNvPr>
              <p:cNvSpPr/>
              <p:nvPr/>
            </p:nvSpPr>
            <p:spPr>
              <a:xfrm>
                <a:off x="3406274" y="2036791"/>
                <a:ext cx="903246" cy="200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100" b="1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Compartments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CEC45CB-A73F-4293-829B-76583E50B818}"/>
                </a:ext>
              </a:extLst>
            </p:cNvPr>
            <p:cNvGrpSpPr/>
            <p:nvPr/>
          </p:nvGrpSpPr>
          <p:grpSpPr>
            <a:xfrm>
              <a:off x="6382199" y="3221579"/>
              <a:ext cx="918890" cy="583416"/>
              <a:chOff x="2442235" y="4963541"/>
              <a:chExt cx="1013320" cy="81946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F7979CE-7835-4B57-B793-EED23DB5A045}"/>
                  </a:ext>
                </a:extLst>
              </p:cNvPr>
              <p:cNvGrpSpPr/>
              <p:nvPr/>
            </p:nvGrpSpPr>
            <p:grpSpPr>
              <a:xfrm>
                <a:off x="2608290" y="4963541"/>
                <a:ext cx="728790" cy="602094"/>
                <a:chOff x="2608290" y="5138148"/>
                <a:chExt cx="728790" cy="602094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573CD58F-2D75-4BBD-BEFE-5A606B234948}"/>
                    </a:ext>
                  </a:extLst>
                </p:cNvPr>
                <p:cNvSpPr/>
                <p:nvPr/>
              </p:nvSpPr>
              <p:spPr>
                <a:xfrm>
                  <a:off x="2608290" y="5138148"/>
                  <a:ext cx="728790" cy="602094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BF2F976-6AB2-4EF5-99FE-95F776075209}"/>
                    </a:ext>
                  </a:extLst>
                </p:cNvPr>
                <p:cNvGrpSpPr/>
                <p:nvPr/>
              </p:nvGrpSpPr>
              <p:grpSpPr>
                <a:xfrm>
                  <a:off x="2691708" y="5235297"/>
                  <a:ext cx="557643" cy="388382"/>
                  <a:chOff x="2158952" y="5020277"/>
                  <a:chExt cx="674688" cy="469900"/>
                </a:xfrm>
              </p:grpSpPr>
              <p:sp>
                <p:nvSpPr>
                  <p:cNvPr id="164" name="Freeform 4">
                    <a:extLst>
                      <a:ext uri="{FF2B5EF4-FFF2-40B4-BE49-F238E27FC236}">
                        <a16:creationId xmlns:a16="http://schemas.microsoft.com/office/drawing/2014/main" id="{41B0E2E2-C910-47EE-83B0-D6F66B9A26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93902" y="5256814"/>
                    <a:ext cx="28575" cy="31750"/>
                  </a:xfrm>
                  <a:custGeom>
                    <a:avLst/>
                    <a:gdLst>
                      <a:gd name="T0" fmla="*/ 0 w 80"/>
                      <a:gd name="T1" fmla="*/ 44 h 90"/>
                      <a:gd name="T2" fmla="*/ 39 w 80"/>
                      <a:gd name="T3" fmla="*/ 89 h 90"/>
                      <a:gd name="T4" fmla="*/ 79 w 80"/>
                      <a:gd name="T5" fmla="*/ 57 h 90"/>
                      <a:gd name="T6" fmla="*/ 79 w 80"/>
                      <a:gd name="T7" fmla="*/ 21 h 90"/>
                      <a:gd name="T8" fmla="*/ 39 w 80"/>
                      <a:gd name="T9" fmla="*/ 0 h 90"/>
                      <a:gd name="T10" fmla="*/ 0 w 80"/>
                      <a:gd name="T11" fmla="*/ 44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0" h="90">
                        <a:moveTo>
                          <a:pt x="0" y="44"/>
                        </a:moveTo>
                        <a:cubicBezTo>
                          <a:pt x="0" y="68"/>
                          <a:pt x="13" y="89"/>
                          <a:pt x="39" y="89"/>
                        </a:cubicBezTo>
                        <a:cubicBezTo>
                          <a:pt x="55" y="89"/>
                          <a:pt x="71" y="78"/>
                          <a:pt x="79" y="57"/>
                        </a:cubicBezTo>
                        <a:lnTo>
                          <a:pt x="79" y="21"/>
                        </a:lnTo>
                        <a:cubicBezTo>
                          <a:pt x="68" y="8"/>
                          <a:pt x="52" y="0"/>
                          <a:pt x="39" y="0"/>
                        </a:cubicBezTo>
                        <a:cubicBezTo>
                          <a:pt x="10" y="0"/>
                          <a:pt x="0" y="23"/>
                          <a:pt x="0" y="44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 5">
                    <a:extLst>
                      <a:ext uri="{FF2B5EF4-FFF2-40B4-BE49-F238E27FC236}">
                        <a16:creationId xmlns:a16="http://schemas.microsoft.com/office/drawing/2014/main" id="{32B8BD64-D2C6-4036-A1FE-DAADA18293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147277"/>
                    <a:ext cx="471488" cy="273050"/>
                  </a:xfrm>
                  <a:custGeom>
                    <a:avLst/>
                    <a:gdLst>
                      <a:gd name="T0" fmla="*/ 1206 w 1309"/>
                      <a:gd name="T1" fmla="*/ 0 h 758"/>
                      <a:gd name="T2" fmla="*/ 0 w 1309"/>
                      <a:gd name="T3" fmla="*/ 0 h 758"/>
                      <a:gd name="T4" fmla="*/ 0 w 1309"/>
                      <a:gd name="T5" fmla="*/ 125 h 758"/>
                      <a:gd name="T6" fmla="*/ 0 w 1309"/>
                      <a:gd name="T7" fmla="*/ 125 h 758"/>
                      <a:gd name="T8" fmla="*/ 571 w 1309"/>
                      <a:gd name="T9" fmla="*/ 705 h 758"/>
                      <a:gd name="T10" fmla="*/ 697 w 1309"/>
                      <a:gd name="T11" fmla="*/ 757 h 758"/>
                      <a:gd name="T12" fmla="*/ 697 w 1309"/>
                      <a:gd name="T13" fmla="*/ 757 h 758"/>
                      <a:gd name="T14" fmla="*/ 823 w 1309"/>
                      <a:gd name="T15" fmla="*/ 705 h 758"/>
                      <a:gd name="T16" fmla="*/ 1308 w 1309"/>
                      <a:gd name="T17" fmla="*/ 212 h 758"/>
                      <a:gd name="T18" fmla="*/ 1206 w 1309"/>
                      <a:gd name="T19" fmla="*/ 0 h 758"/>
                      <a:gd name="T20" fmla="*/ 794 w 1309"/>
                      <a:gd name="T21" fmla="*/ 445 h 758"/>
                      <a:gd name="T22" fmla="*/ 739 w 1309"/>
                      <a:gd name="T23" fmla="*/ 406 h 758"/>
                      <a:gd name="T24" fmla="*/ 681 w 1309"/>
                      <a:gd name="T25" fmla="*/ 435 h 758"/>
                      <a:gd name="T26" fmla="*/ 603 w 1309"/>
                      <a:gd name="T27" fmla="*/ 348 h 758"/>
                      <a:gd name="T28" fmla="*/ 681 w 1309"/>
                      <a:gd name="T29" fmla="*/ 259 h 758"/>
                      <a:gd name="T30" fmla="*/ 729 w 1309"/>
                      <a:gd name="T31" fmla="*/ 280 h 758"/>
                      <a:gd name="T32" fmla="*/ 729 w 1309"/>
                      <a:gd name="T33" fmla="*/ 272 h 758"/>
                      <a:gd name="T34" fmla="*/ 736 w 1309"/>
                      <a:gd name="T35" fmla="*/ 264 h 758"/>
                      <a:gd name="T36" fmla="*/ 768 w 1309"/>
                      <a:gd name="T37" fmla="*/ 264 h 758"/>
                      <a:gd name="T38" fmla="*/ 776 w 1309"/>
                      <a:gd name="T39" fmla="*/ 272 h 758"/>
                      <a:gd name="T40" fmla="*/ 776 w 1309"/>
                      <a:gd name="T41" fmla="*/ 346 h 758"/>
                      <a:gd name="T42" fmla="*/ 797 w 1309"/>
                      <a:gd name="T43" fmla="*/ 401 h 758"/>
                      <a:gd name="T44" fmla="*/ 828 w 1309"/>
                      <a:gd name="T45" fmla="*/ 340 h 758"/>
                      <a:gd name="T46" fmla="*/ 697 w 1309"/>
                      <a:gd name="T47" fmla="*/ 215 h 758"/>
                      <a:gd name="T48" fmla="*/ 569 w 1309"/>
                      <a:gd name="T49" fmla="*/ 348 h 758"/>
                      <a:gd name="T50" fmla="*/ 697 w 1309"/>
                      <a:gd name="T51" fmla="*/ 482 h 758"/>
                      <a:gd name="T52" fmla="*/ 750 w 1309"/>
                      <a:gd name="T53" fmla="*/ 471 h 758"/>
                      <a:gd name="T54" fmla="*/ 760 w 1309"/>
                      <a:gd name="T55" fmla="*/ 474 h 758"/>
                      <a:gd name="T56" fmla="*/ 776 w 1309"/>
                      <a:gd name="T57" fmla="*/ 503 h 758"/>
                      <a:gd name="T58" fmla="*/ 773 w 1309"/>
                      <a:gd name="T59" fmla="*/ 513 h 758"/>
                      <a:gd name="T60" fmla="*/ 697 w 1309"/>
                      <a:gd name="T61" fmla="*/ 529 h 758"/>
                      <a:gd name="T62" fmla="*/ 516 w 1309"/>
                      <a:gd name="T63" fmla="*/ 348 h 758"/>
                      <a:gd name="T64" fmla="*/ 700 w 1309"/>
                      <a:gd name="T65" fmla="*/ 167 h 758"/>
                      <a:gd name="T66" fmla="*/ 886 w 1309"/>
                      <a:gd name="T67" fmla="*/ 338 h 758"/>
                      <a:gd name="T68" fmla="*/ 794 w 1309"/>
                      <a:gd name="T69" fmla="*/ 445 h 7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09" h="758">
                        <a:moveTo>
                          <a:pt x="1206" y="0"/>
                        </a:moveTo>
                        <a:lnTo>
                          <a:pt x="0" y="0"/>
                        </a:lnTo>
                        <a:lnTo>
                          <a:pt x="0" y="125"/>
                        </a:lnTo>
                        <a:lnTo>
                          <a:pt x="0" y="125"/>
                        </a:lnTo>
                        <a:lnTo>
                          <a:pt x="571" y="705"/>
                        </a:lnTo>
                        <a:cubicBezTo>
                          <a:pt x="605" y="739"/>
                          <a:pt x="650" y="757"/>
                          <a:pt x="697" y="757"/>
                        </a:cubicBezTo>
                        <a:lnTo>
                          <a:pt x="697" y="757"/>
                        </a:lnTo>
                        <a:cubicBezTo>
                          <a:pt x="744" y="757"/>
                          <a:pt x="789" y="739"/>
                          <a:pt x="823" y="705"/>
                        </a:cubicBezTo>
                        <a:lnTo>
                          <a:pt x="1308" y="212"/>
                        </a:lnTo>
                        <a:cubicBezTo>
                          <a:pt x="1250" y="154"/>
                          <a:pt x="1216" y="81"/>
                          <a:pt x="1206" y="0"/>
                        </a:cubicBezTo>
                        <a:close/>
                        <a:moveTo>
                          <a:pt x="794" y="445"/>
                        </a:moveTo>
                        <a:cubicBezTo>
                          <a:pt x="773" y="445"/>
                          <a:pt x="752" y="437"/>
                          <a:pt x="739" y="406"/>
                        </a:cubicBezTo>
                        <a:cubicBezTo>
                          <a:pt x="729" y="424"/>
                          <a:pt x="705" y="435"/>
                          <a:pt x="681" y="435"/>
                        </a:cubicBezTo>
                        <a:cubicBezTo>
                          <a:pt x="634" y="435"/>
                          <a:pt x="603" y="395"/>
                          <a:pt x="603" y="348"/>
                        </a:cubicBezTo>
                        <a:cubicBezTo>
                          <a:pt x="603" y="306"/>
                          <a:pt x="632" y="259"/>
                          <a:pt x="681" y="259"/>
                        </a:cubicBezTo>
                        <a:cubicBezTo>
                          <a:pt x="697" y="259"/>
                          <a:pt x="718" y="267"/>
                          <a:pt x="729" y="280"/>
                        </a:cubicBezTo>
                        <a:lnTo>
                          <a:pt x="729" y="272"/>
                        </a:lnTo>
                        <a:cubicBezTo>
                          <a:pt x="729" y="267"/>
                          <a:pt x="731" y="264"/>
                          <a:pt x="736" y="264"/>
                        </a:cubicBezTo>
                        <a:lnTo>
                          <a:pt x="768" y="264"/>
                        </a:lnTo>
                        <a:cubicBezTo>
                          <a:pt x="773" y="264"/>
                          <a:pt x="776" y="267"/>
                          <a:pt x="776" y="272"/>
                        </a:cubicBezTo>
                        <a:lnTo>
                          <a:pt x="776" y="346"/>
                        </a:lnTo>
                        <a:cubicBezTo>
                          <a:pt x="776" y="388"/>
                          <a:pt x="784" y="401"/>
                          <a:pt x="797" y="401"/>
                        </a:cubicBezTo>
                        <a:cubicBezTo>
                          <a:pt x="818" y="401"/>
                          <a:pt x="828" y="369"/>
                          <a:pt x="828" y="340"/>
                        </a:cubicBezTo>
                        <a:cubicBezTo>
                          <a:pt x="828" y="262"/>
                          <a:pt x="778" y="215"/>
                          <a:pt x="697" y="215"/>
                        </a:cubicBezTo>
                        <a:cubicBezTo>
                          <a:pt x="624" y="215"/>
                          <a:pt x="569" y="272"/>
                          <a:pt x="569" y="348"/>
                        </a:cubicBezTo>
                        <a:cubicBezTo>
                          <a:pt x="569" y="422"/>
                          <a:pt x="624" y="482"/>
                          <a:pt x="697" y="482"/>
                        </a:cubicBezTo>
                        <a:cubicBezTo>
                          <a:pt x="715" y="482"/>
                          <a:pt x="734" y="479"/>
                          <a:pt x="750" y="471"/>
                        </a:cubicBezTo>
                        <a:cubicBezTo>
                          <a:pt x="752" y="469"/>
                          <a:pt x="757" y="471"/>
                          <a:pt x="760" y="474"/>
                        </a:cubicBezTo>
                        <a:lnTo>
                          <a:pt x="776" y="503"/>
                        </a:lnTo>
                        <a:cubicBezTo>
                          <a:pt x="778" y="506"/>
                          <a:pt x="776" y="511"/>
                          <a:pt x="773" y="513"/>
                        </a:cubicBezTo>
                        <a:cubicBezTo>
                          <a:pt x="747" y="524"/>
                          <a:pt x="723" y="529"/>
                          <a:pt x="697" y="529"/>
                        </a:cubicBezTo>
                        <a:cubicBezTo>
                          <a:pt x="597" y="529"/>
                          <a:pt x="516" y="448"/>
                          <a:pt x="516" y="348"/>
                        </a:cubicBezTo>
                        <a:cubicBezTo>
                          <a:pt x="516" y="246"/>
                          <a:pt x="597" y="167"/>
                          <a:pt x="700" y="167"/>
                        </a:cubicBezTo>
                        <a:cubicBezTo>
                          <a:pt x="805" y="167"/>
                          <a:pt x="886" y="236"/>
                          <a:pt x="886" y="338"/>
                        </a:cubicBezTo>
                        <a:cubicBezTo>
                          <a:pt x="878" y="395"/>
                          <a:pt x="852" y="445"/>
                          <a:pt x="794" y="44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6">
                    <a:extLst>
                      <a:ext uri="{FF2B5EF4-FFF2-40B4-BE49-F238E27FC236}">
                        <a16:creationId xmlns:a16="http://schemas.microsoft.com/office/drawing/2014/main" id="{47CBDAE8-2CA1-41BB-B8DF-085EC039D6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6427" y="5026627"/>
                    <a:ext cx="369888" cy="33337"/>
                  </a:xfrm>
                  <a:custGeom>
                    <a:avLst/>
                    <a:gdLst>
                      <a:gd name="T0" fmla="*/ 1027 w 1028"/>
                      <a:gd name="T1" fmla="*/ 0 h 92"/>
                      <a:gd name="T2" fmla="*/ 0 w 1028"/>
                      <a:gd name="T3" fmla="*/ 0 h 92"/>
                      <a:gd name="T4" fmla="*/ 0 w 1028"/>
                      <a:gd name="T5" fmla="*/ 91 h 92"/>
                      <a:gd name="T6" fmla="*/ 938 w 1028"/>
                      <a:gd name="T7" fmla="*/ 91 h 92"/>
                      <a:gd name="T8" fmla="*/ 1027 w 1028"/>
                      <a:gd name="T9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8" h="92">
                        <a:moveTo>
                          <a:pt x="1027" y="0"/>
                        </a:moveTo>
                        <a:lnTo>
                          <a:pt x="0" y="0"/>
                        </a:lnTo>
                        <a:lnTo>
                          <a:pt x="0" y="91"/>
                        </a:lnTo>
                        <a:lnTo>
                          <a:pt x="938" y="91"/>
                        </a:lnTo>
                        <a:cubicBezTo>
                          <a:pt x="965" y="55"/>
                          <a:pt x="993" y="23"/>
                          <a:pt x="102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7">
                    <a:extLst>
                      <a:ext uri="{FF2B5EF4-FFF2-40B4-BE49-F238E27FC236}">
                        <a16:creationId xmlns:a16="http://schemas.microsoft.com/office/drawing/2014/main" id="{6A79B5F3-00E7-411C-B5CB-0410D612C9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47915" y="5248877"/>
                    <a:ext cx="33337" cy="134937"/>
                  </a:xfrm>
                  <a:custGeom>
                    <a:avLst/>
                    <a:gdLst>
                      <a:gd name="T0" fmla="*/ 0 w 93"/>
                      <a:gd name="T1" fmla="*/ 29 h 374"/>
                      <a:gd name="T2" fmla="*/ 0 w 93"/>
                      <a:gd name="T3" fmla="*/ 373 h 374"/>
                      <a:gd name="T4" fmla="*/ 92 w 93"/>
                      <a:gd name="T5" fmla="*/ 373 h 374"/>
                      <a:gd name="T6" fmla="*/ 92 w 93"/>
                      <a:gd name="T7" fmla="*/ 0 h 374"/>
                      <a:gd name="T8" fmla="*/ 0 w 93"/>
                      <a:gd name="T9" fmla="*/ 29 h 3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374">
                        <a:moveTo>
                          <a:pt x="0" y="29"/>
                        </a:moveTo>
                        <a:lnTo>
                          <a:pt x="0" y="373"/>
                        </a:lnTo>
                        <a:lnTo>
                          <a:pt x="92" y="373"/>
                        </a:lnTo>
                        <a:lnTo>
                          <a:pt x="92" y="0"/>
                        </a:lnTo>
                        <a:cubicBezTo>
                          <a:pt x="63" y="13"/>
                          <a:pt x="31" y="24"/>
                          <a:pt x="0" y="29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8">
                    <a:extLst>
                      <a:ext uri="{FF2B5EF4-FFF2-40B4-BE49-F238E27FC236}">
                        <a16:creationId xmlns:a16="http://schemas.microsoft.com/office/drawing/2014/main" id="{081968B6-B988-4FDD-914C-85883BBDDB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7590" y="5256814"/>
                    <a:ext cx="33337" cy="185738"/>
                  </a:xfrm>
                  <a:custGeom>
                    <a:avLst/>
                    <a:gdLst>
                      <a:gd name="T0" fmla="*/ 0 w 93"/>
                      <a:gd name="T1" fmla="*/ 0 h 518"/>
                      <a:gd name="T2" fmla="*/ 0 w 93"/>
                      <a:gd name="T3" fmla="*/ 517 h 518"/>
                      <a:gd name="T4" fmla="*/ 92 w 93"/>
                      <a:gd name="T5" fmla="*/ 517 h 518"/>
                      <a:gd name="T6" fmla="*/ 92 w 93"/>
                      <a:gd name="T7" fmla="*/ 13 h 518"/>
                      <a:gd name="T8" fmla="*/ 0 w 93"/>
                      <a:gd name="T9" fmla="*/ 0 h 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518">
                        <a:moveTo>
                          <a:pt x="0" y="0"/>
                        </a:moveTo>
                        <a:lnTo>
                          <a:pt x="0" y="517"/>
                        </a:lnTo>
                        <a:lnTo>
                          <a:pt x="92" y="517"/>
                        </a:lnTo>
                        <a:lnTo>
                          <a:pt x="92" y="13"/>
                        </a:lnTo>
                        <a:cubicBezTo>
                          <a:pt x="61" y="13"/>
                          <a:pt x="29" y="8"/>
                          <a:pt x="0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9">
                    <a:extLst>
                      <a:ext uri="{FF2B5EF4-FFF2-40B4-BE49-F238E27FC236}">
                        <a16:creationId xmlns:a16="http://schemas.microsoft.com/office/drawing/2014/main" id="{A61F1774-3D7B-45B0-A1E1-74218D405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7690" y="5086952"/>
                    <a:ext cx="384175" cy="33337"/>
                  </a:xfrm>
                  <a:custGeom>
                    <a:avLst/>
                    <a:gdLst>
                      <a:gd name="T0" fmla="*/ 1067 w 1068"/>
                      <a:gd name="T1" fmla="*/ 0 h 93"/>
                      <a:gd name="T2" fmla="*/ 0 w 1068"/>
                      <a:gd name="T3" fmla="*/ 0 h 93"/>
                      <a:gd name="T4" fmla="*/ 0 w 1068"/>
                      <a:gd name="T5" fmla="*/ 92 h 93"/>
                      <a:gd name="T6" fmla="*/ 1046 w 1068"/>
                      <a:gd name="T7" fmla="*/ 92 h 93"/>
                      <a:gd name="T8" fmla="*/ 1067 w 1068"/>
                      <a:gd name="T9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68" h="93">
                        <a:moveTo>
                          <a:pt x="1067" y="0"/>
                        </a:moveTo>
                        <a:lnTo>
                          <a:pt x="0" y="0"/>
                        </a:lnTo>
                        <a:lnTo>
                          <a:pt x="0" y="92"/>
                        </a:lnTo>
                        <a:lnTo>
                          <a:pt x="1046" y="92"/>
                        </a:lnTo>
                        <a:cubicBezTo>
                          <a:pt x="1048" y="58"/>
                          <a:pt x="1056" y="29"/>
                          <a:pt x="106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">
                    <a:extLst>
                      <a:ext uri="{FF2B5EF4-FFF2-40B4-BE49-F238E27FC236}">
                        <a16:creationId xmlns:a16="http://schemas.microsoft.com/office/drawing/2014/main" id="{E48A5ABD-0AFE-484A-A702-572FB30D29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218714"/>
                    <a:ext cx="500063" cy="271463"/>
                  </a:xfrm>
                  <a:custGeom>
                    <a:avLst/>
                    <a:gdLst>
                      <a:gd name="T0" fmla="*/ 1350 w 1391"/>
                      <a:gd name="T1" fmla="*/ 45 h 754"/>
                      <a:gd name="T2" fmla="*/ 863 w 1391"/>
                      <a:gd name="T3" fmla="*/ 541 h 754"/>
                      <a:gd name="T4" fmla="*/ 697 w 1391"/>
                      <a:gd name="T5" fmla="*/ 609 h 754"/>
                      <a:gd name="T6" fmla="*/ 697 w 1391"/>
                      <a:gd name="T7" fmla="*/ 609 h 754"/>
                      <a:gd name="T8" fmla="*/ 532 w 1391"/>
                      <a:gd name="T9" fmla="*/ 541 h 754"/>
                      <a:gd name="T10" fmla="*/ 0 w 1391"/>
                      <a:gd name="T11" fmla="*/ 0 h 754"/>
                      <a:gd name="T12" fmla="*/ 0 w 1391"/>
                      <a:gd name="T13" fmla="*/ 753 h 754"/>
                      <a:gd name="T14" fmla="*/ 1390 w 1391"/>
                      <a:gd name="T15" fmla="*/ 753 h 754"/>
                      <a:gd name="T16" fmla="*/ 1390 w 1391"/>
                      <a:gd name="T17" fmla="*/ 71 h 754"/>
                      <a:gd name="T18" fmla="*/ 1350 w 1391"/>
                      <a:gd name="T19" fmla="*/ 45 h 7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1" h="754">
                        <a:moveTo>
                          <a:pt x="1350" y="45"/>
                        </a:moveTo>
                        <a:lnTo>
                          <a:pt x="863" y="541"/>
                        </a:lnTo>
                        <a:cubicBezTo>
                          <a:pt x="818" y="585"/>
                          <a:pt x="760" y="609"/>
                          <a:pt x="697" y="609"/>
                        </a:cubicBezTo>
                        <a:lnTo>
                          <a:pt x="697" y="609"/>
                        </a:lnTo>
                        <a:cubicBezTo>
                          <a:pt x="635" y="609"/>
                          <a:pt x="577" y="585"/>
                          <a:pt x="532" y="541"/>
                        </a:cubicBezTo>
                        <a:lnTo>
                          <a:pt x="0" y="0"/>
                        </a:lnTo>
                        <a:lnTo>
                          <a:pt x="0" y="753"/>
                        </a:lnTo>
                        <a:lnTo>
                          <a:pt x="1390" y="753"/>
                        </a:lnTo>
                        <a:lnTo>
                          <a:pt x="1390" y="71"/>
                        </a:lnTo>
                        <a:cubicBezTo>
                          <a:pt x="1376" y="66"/>
                          <a:pt x="1363" y="56"/>
                          <a:pt x="1350" y="45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1">
                    <a:extLst>
                      <a:ext uri="{FF2B5EF4-FFF2-40B4-BE49-F238E27FC236}">
                        <a16:creationId xmlns:a16="http://schemas.microsoft.com/office/drawing/2014/main" id="{70B493B6-0A51-46BA-A21F-F5C5F9A45D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12977" y="5020277"/>
                    <a:ext cx="220663" cy="220662"/>
                  </a:xfrm>
                  <a:custGeom>
                    <a:avLst/>
                    <a:gdLst>
                      <a:gd name="T0" fmla="*/ 307 w 615"/>
                      <a:gd name="T1" fmla="*/ 0 h 614"/>
                      <a:gd name="T2" fmla="*/ 0 w 615"/>
                      <a:gd name="T3" fmla="*/ 307 h 614"/>
                      <a:gd name="T4" fmla="*/ 307 w 615"/>
                      <a:gd name="T5" fmla="*/ 613 h 614"/>
                      <a:gd name="T6" fmla="*/ 614 w 615"/>
                      <a:gd name="T7" fmla="*/ 307 h 614"/>
                      <a:gd name="T8" fmla="*/ 307 w 615"/>
                      <a:gd name="T9" fmla="*/ 0 h 614"/>
                      <a:gd name="T10" fmla="*/ 446 w 615"/>
                      <a:gd name="T11" fmla="*/ 343 h 614"/>
                      <a:gd name="T12" fmla="*/ 482 w 615"/>
                      <a:gd name="T13" fmla="*/ 359 h 614"/>
                      <a:gd name="T14" fmla="*/ 488 w 615"/>
                      <a:gd name="T15" fmla="*/ 370 h 614"/>
                      <a:gd name="T16" fmla="*/ 477 w 615"/>
                      <a:gd name="T17" fmla="*/ 393 h 614"/>
                      <a:gd name="T18" fmla="*/ 467 w 615"/>
                      <a:gd name="T19" fmla="*/ 398 h 614"/>
                      <a:gd name="T20" fmla="*/ 430 w 615"/>
                      <a:gd name="T21" fmla="*/ 383 h 614"/>
                      <a:gd name="T22" fmla="*/ 383 w 615"/>
                      <a:gd name="T23" fmla="*/ 430 h 614"/>
                      <a:gd name="T24" fmla="*/ 399 w 615"/>
                      <a:gd name="T25" fmla="*/ 469 h 614"/>
                      <a:gd name="T26" fmla="*/ 393 w 615"/>
                      <a:gd name="T27" fmla="*/ 480 h 614"/>
                      <a:gd name="T28" fmla="*/ 370 w 615"/>
                      <a:gd name="T29" fmla="*/ 490 h 614"/>
                      <a:gd name="T30" fmla="*/ 359 w 615"/>
                      <a:gd name="T31" fmla="*/ 485 h 614"/>
                      <a:gd name="T32" fmla="*/ 344 w 615"/>
                      <a:gd name="T33" fmla="*/ 446 h 614"/>
                      <a:gd name="T34" fmla="*/ 312 w 615"/>
                      <a:gd name="T35" fmla="*/ 451 h 614"/>
                      <a:gd name="T36" fmla="*/ 278 w 615"/>
                      <a:gd name="T37" fmla="*/ 448 h 614"/>
                      <a:gd name="T38" fmla="*/ 262 w 615"/>
                      <a:gd name="T39" fmla="*/ 488 h 614"/>
                      <a:gd name="T40" fmla="*/ 252 w 615"/>
                      <a:gd name="T41" fmla="*/ 493 h 614"/>
                      <a:gd name="T42" fmla="*/ 228 w 615"/>
                      <a:gd name="T43" fmla="*/ 482 h 614"/>
                      <a:gd name="T44" fmla="*/ 223 w 615"/>
                      <a:gd name="T45" fmla="*/ 472 h 614"/>
                      <a:gd name="T46" fmla="*/ 239 w 615"/>
                      <a:gd name="T47" fmla="*/ 435 h 614"/>
                      <a:gd name="T48" fmla="*/ 191 w 615"/>
                      <a:gd name="T49" fmla="*/ 388 h 614"/>
                      <a:gd name="T50" fmla="*/ 155 w 615"/>
                      <a:gd name="T51" fmla="*/ 404 h 614"/>
                      <a:gd name="T52" fmla="*/ 144 w 615"/>
                      <a:gd name="T53" fmla="*/ 398 h 614"/>
                      <a:gd name="T54" fmla="*/ 134 w 615"/>
                      <a:gd name="T55" fmla="*/ 375 h 614"/>
                      <a:gd name="T56" fmla="*/ 139 w 615"/>
                      <a:gd name="T57" fmla="*/ 364 h 614"/>
                      <a:gd name="T58" fmla="*/ 176 w 615"/>
                      <a:gd name="T59" fmla="*/ 349 h 614"/>
                      <a:gd name="T60" fmla="*/ 176 w 615"/>
                      <a:gd name="T61" fmla="*/ 283 h 614"/>
                      <a:gd name="T62" fmla="*/ 139 w 615"/>
                      <a:gd name="T63" fmla="*/ 267 h 614"/>
                      <a:gd name="T64" fmla="*/ 134 w 615"/>
                      <a:gd name="T65" fmla="*/ 257 h 614"/>
                      <a:gd name="T66" fmla="*/ 144 w 615"/>
                      <a:gd name="T67" fmla="*/ 233 h 614"/>
                      <a:gd name="T68" fmla="*/ 155 w 615"/>
                      <a:gd name="T69" fmla="*/ 228 h 614"/>
                      <a:gd name="T70" fmla="*/ 191 w 615"/>
                      <a:gd name="T71" fmla="*/ 244 h 614"/>
                      <a:gd name="T72" fmla="*/ 239 w 615"/>
                      <a:gd name="T73" fmla="*/ 197 h 614"/>
                      <a:gd name="T74" fmla="*/ 223 w 615"/>
                      <a:gd name="T75" fmla="*/ 160 h 614"/>
                      <a:gd name="T76" fmla="*/ 228 w 615"/>
                      <a:gd name="T77" fmla="*/ 149 h 614"/>
                      <a:gd name="T78" fmla="*/ 252 w 615"/>
                      <a:gd name="T79" fmla="*/ 139 h 614"/>
                      <a:gd name="T80" fmla="*/ 262 w 615"/>
                      <a:gd name="T81" fmla="*/ 144 h 614"/>
                      <a:gd name="T82" fmla="*/ 278 w 615"/>
                      <a:gd name="T83" fmla="*/ 181 h 614"/>
                      <a:gd name="T84" fmla="*/ 344 w 615"/>
                      <a:gd name="T85" fmla="*/ 181 h 614"/>
                      <a:gd name="T86" fmla="*/ 359 w 615"/>
                      <a:gd name="T87" fmla="*/ 144 h 614"/>
                      <a:gd name="T88" fmla="*/ 370 w 615"/>
                      <a:gd name="T89" fmla="*/ 139 h 614"/>
                      <a:gd name="T90" fmla="*/ 393 w 615"/>
                      <a:gd name="T91" fmla="*/ 149 h 614"/>
                      <a:gd name="T92" fmla="*/ 399 w 615"/>
                      <a:gd name="T93" fmla="*/ 160 h 614"/>
                      <a:gd name="T94" fmla="*/ 383 w 615"/>
                      <a:gd name="T95" fmla="*/ 197 h 614"/>
                      <a:gd name="T96" fmla="*/ 430 w 615"/>
                      <a:gd name="T97" fmla="*/ 244 h 614"/>
                      <a:gd name="T98" fmla="*/ 467 w 615"/>
                      <a:gd name="T99" fmla="*/ 228 h 614"/>
                      <a:gd name="T100" fmla="*/ 477 w 615"/>
                      <a:gd name="T101" fmla="*/ 233 h 614"/>
                      <a:gd name="T102" fmla="*/ 488 w 615"/>
                      <a:gd name="T103" fmla="*/ 257 h 614"/>
                      <a:gd name="T104" fmla="*/ 482 w 615"/>
                      <a:gd name="T105" fmla="*/ 267 h 614"/>
                      <a:gd name="T106" fmla="*/ 446 w 615"/>
                      <a:gd name="T107" fmla="*/ 283 h 614"/>
                      <a:gd name="T108" fmla="*/ 446 w 615"/>
                      <a:gd name="T109" fmla="*/ 343 h 614"/>
                      <a:gd name="T110" fmla="*/ 393 w 615"/>
                      <a:gd name="T111" fmla="*/ 275 h 614"/>
                      <a:gd name="T112" fmla="*/ 344 w 615"/>
                      <a:gd name="T113" fmla="*/ 396 h 614"/>
                      <a:gd name="T114" fmla="*/ 223 w 615"/>
                      <a:gd name="T115" fmla="*/ 346 h 614"/>
                      <a:gd name="T116" fmla="*/ 273 w 615"/>
                      <a:gd name="T117" fmla="*/ 225 h 614"/>
                      <a:gd name="T118" fmla="*/ 309 w 615"/>
                      <a:gd name="T119" fmla="*/ 218 h 614"/>
                      <a:gd name="T120" fmla="*/ 393 w 615"/>
                      <a:gd name="T121" fmla="*/ 275 h 6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615" h="614">
                        <a:moveTo>
                          <a:pt x="307" y="0"/>
                        </a:moveTo>
                        <a:cubicBezTo>
                          <a:pt x="136" y="0"/>
                          <a:pt x="0" y="137"/>
                          <a:pt x="0" y="307"/>
                        </a:cubicBezTo>
                        <a:cubicBezTo>
                          <a:pt x="0" y="478"/>
                          <a:pt x="136" y="613"/>
                          <a:pt x="307" y="613"/>
                        </a:cubicBezTo>
                        <a:cubicBezTo>
                          <a:pt x="477" y="613"/>
                          <a:pt x="614" y="477"/>
                          <a:pt x="614" y="307"/>
                        </a:cubicBezTo>
                        <a:cubicBezTo>
                          <a:pt x="614" y="139"/>
                          <a:pt x="477" y="0"/>
                          <a:pt x="307" y="0"/>
                        </a:cubicBezTo>
                        <a:close/>
                        <a:moveTo>
                          <a:pt x="446" y="343"/>
                        </a:moveTo>
                        <a:lnTo>
                          <a:pt x="482" y="359"/>
                        </a:lnTo>
                        <a:cubicBezTo>
                          <a:pt x="488" y="362"/>
                          <a:pt x="490" y="367"/>
                          <a:pt x="488" y="370"/>
                        </a:cubicBezTo>
                        <a:lnTo>
                          <a:pt x="477" y="393"/>
                        </a:lnTo>
                        <a:cubicBezTo>
                          <a:pt x="475" y="398"/>
                          <a:pt x="469" y="401"/>
                          <a:pt x="467" y="398"/>
                        </a:cubicBezTo>
                        <a:lnTo>
                          <a:pt x="430" y="383"/>
                        </a:lnTo>
                        <a:cubicBezTo>
                          <a:pt x="420" y="401"/>
                          <a:pt x="404" y="417"/>
                          <a:pt x="383" y="430"/>
                        </a:cubicBezTo>
                        <a:lnTo>
                          <a:pt x="399" y="469"/>
                        </a:lnTo>
                        <a:cubicBezTo>
                          <a:pt x="401" y="474"/>
                          <a:pt x="399" y="480"/>
                          <a:pt x="393" y="480"/>
                        </a:cubicBezTo>
                        <a:lnTo>
                          <a:pt x="370" y="490"/>
                        </a:lnTo>
                        <a:cubicBezTo>
                          <a:pt x="365" y="493"/>
                          <a:pt x="359" y="490"/>
                          <a:pt x="359" y="485"/>
                        </a:cubicBezTo>
                        <a:lnTo>
                          <a:pt x="344" y="446"/>
                        </a:lnTo>
                        <a:cubicBezTo>
                          <a:pt x="333" y="448"/>
                          <a:pt x="323" y="451"/>
                          <a:pt x="312" y="451"/>
                        </a:cubicBezTo>
                        <a:cubicBezTo>
                          <a:pt x="302" y="451"/>
                          <a:pt x="291" y="448"/>
                          <a:pt x="278" y="448"/>
                        </a:cubicBezTo>
                        <a:lnTo>
                          <a:pt x="262" y="488"/>
                        </a:lnTo>
                        <a:cubicBezTo>
                          <a:pt x="260" y="493"/>
                          <a:pt x="254" y="495"/>
                          <a:pt x="252" y="493"/>
                        </a:cubicBezTo>
                        <a:lnTo>
                          <a:pt x="228" y="482"/>
                        </a:lnTo>
                        <a:cubicBezTo>
                          <a:pt x="223" y="480"/>
                          <a:pt x="220" y="474"/>
                          <a:pt x="223" y="472"/>
                        </a:cubicBezTo>
                        <a:lnTo>
                          <a:pt x="239" y="435"/>
                        </a:lnTo>
                        <a:cubicBezTo>
                          <a:pt x="220" y="425"/>
                          <a:pt x="205" y="409"/>
                          <a:pt x="191" y="388"/>
                        </a:cubicBezTo>
                        <a:lnTo>
                          <a:pt x="155" y="404"/>
                        </a:lnTo>
                        <a:cubicBezTo>
                          <a:pt x="150" y="406"/>
                          <a:pt x="144" y="404"/>
                          <a:pt x="144" y="398"/>
                        </a:cubicBezTo>
                        <a:lnTo>
                          <a:pt x="134" y="375"/>
                        </a:lnTo>
                        <a:cubicBezTo>
                          <a:pt x="131" y="370"/>
                          <a:pt x="134" y="364"/>
                          <a:pt x="139" y="364"/>
                        </a:cubicBezTo>
                        <a:lnTo>
                          <a:pt x="176" y="349"/>
                        </a:lnTo>
                        <a:cubicBezTo>
                          <a:pt x="171" y="328"/>
                          <a:pt x="171" y="304"/>
                          <a:pt x="176" y="283"/>
                        </a:cubicBezTo>
                        <a:lnTo>
                          <a:pt x="139" y="267"/>
                        </a:lnTo>
                        <a:cubicBezTo>
                          <a:pt x="134" y="265"/>
                          <a:pt x="131" y="259"/>
                          <a:pt x="134" y="257"/>
                        </a:cubicBezTo>
                        <a:lnTo>
                          <a:pt x="144" y="233"/>
                        </a:lnTo>
                        <a:cubicBezTo>
                          <a:pt x="147" y="228"/>
                          <a:pt x="152" y="225"/>
                          <a:pt x="155" y="228"/>
                        </a:cubicBezTo>
                        <a:lnTo>
                          <a:pt x="191" y="244"/>
                        </a:lnTo>
                        <a:cubicBezTo>
                          <a:pt x="202" y="225"/>
                          <a:pt x="218" y="210"/>
                          <a:pt x="239" y="197"/>
                        </a:cubicBezTo>
                        <a:lnTo>
                          <a:pt x="223" y="160"/>
                        </a:lnTo>
                        <a:cubicBezTo>
                          <a:pt x="220" y="155"/>
                          <a:pt x="223" y="149"/>
                          <a:pt x="228" y="149"/>
                        </a:cubicBezTo>
                        <a:lnTo>
                          <a:pt x="252" y="139"/>
                        </a:lnTo>
                        <a:cubicBezTo>
                          <a:pt x="257" y="136"/>
                          <a:pt x="262" y="139"/>
                          <a:pt x="262" y="144"/>
                        </a:cubicBezTo>
                        <a:lnTo>
                          <a:pt x="278" y="181"/>
                        </a:lnTo>
                        <a:cubicBezTo>
                          <a:pt x="299" y="176"/>
                          <a:pt x="323" y="176"/>
                          <a:pt x="344" y="181"/>
                        </a:cubicBezTo>
                        <a:lnTo>
                          <a:pt x="359" y="144"/>
                        </a:lnTo>
                        <a:cubicBezTo>
                          <a:pt x="362" y="139"/>
                          <a:pt x="367" y="136"/>
                          <a:pt x="370" y="139"/>
                        </a:cubicBezTo>
                        <a:lnTo>
                          <a:pt x="393" y="149"/>
                        </a:lnTo>
                        <a:cubicBezTo>
                          <a:pt x="399" y="152"/>
                          <a:pt x="401" y="157"/>
                          <a:pt x="399" y="160"/>
                        </a:cubicBezTo>
                        <a:lnTo>
                          <a:pt x="383" y="197"/>
                        </a:lnTo>
                        <a:cubicBezTo>
                          <a:pt x="401" y="207"/>
                          <a:pt x="417" y="223"/>
                          <a:pt x="430" y="244"/>
                        </a:cubicBezTo>
                        <a:lnTo>
                          <a:pt x="467" y="228"/>
                        </a:lnTo>
                        <a:cubicBezTo>
                          <a:pt x="472" y="225"/>
                          <a:pt x="477" y="228"/>
                          <a:pt x="477" y="233"/>
                        </a:cubicBezTo>
                        <a:lnTo>
                          <a:pt x="488" y="257"/>
                        </a:lnTo>
                        <a:cubicBezTo>
                          <a:pt x="490" y="262"/>
                          <a:pt x="488" y="267"/>
                          <a:pt x="482" y="267"/>
                        </a:cubicBezTo>
                        <a:lnTo>
                          <a:pt x="446" y="283"/>
                        </a:lnTo>
                        <a:cubicBezTo>
                          <a:pt x="451" y="299"/>
                          <a:pt x="451" y="320"/>
                          <a:pt x="446" y="343"/>
                        </a:cubicBezTo>
                        <a:close/>
                        <a:moveTo>
                          <a:pt x="393" y="275"/>
                        </a:moveTo>
                        <a:cubicBezTo>
                          <a:pt x="412" y="322"/>
                          <a:pt x="391" y="377"/>
                          <a:pt x="344" y="396"/>
                        </a:cubicBezTo>
                        <a:cubicBezTo>
                          <a:pt x="296" y="414"/>
                          <a:pt x="241" y="393"/>
                          <a:pt x="223" y="346"/>
                        </a:cubicBezTo>
                        <a:cubicBezTo>
                          <a:pt x="202" y="299"/>
                          <a:pt x="226" y="244"/>
                          <a:pt x="273" y="225"/>
                        </a:cubicBezTo>
                        <a:cubicBezTo>
                          <a:pt x="283" y="220"/>
                          <a:pt x="296" y="218"/>
                          <a:pt x="309" y="218"/>
                        </a:cubicBezTo>
                        <a:cubicBezTo>
                          <a:pt x="344" y="218"/>
                          <a:pt x="378" y="238"/>
                          <a:pt x="393" y="27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C23A3039-EA6E-4560-A2B8-914CF8E7F3A3}"/>
                  </a:ext>
                </a:extLst>
              </p:cNvPr>
              <p:cNvSpPr/>
              <p:nvPr/>
            </p:nvSpPr>
            <p:spPr>
              <a:xfrm>
                <a:off x="2442235" y="5511956"/>
                <a:ext cx="1013320" cy="271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Email Delivery</a:t>
                </a:r>
              </a:p>
            </p:txBody>
          </p:sp>
        </p:grp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B8ED4841-BBFF-470C-B258-ACE164DA61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30240" y="3139121"/>
              <a:ext cx="512096" cy="260284"/>
            </a:xfrm>
            <a:prstGeom prst="bentConnector3">
              <a:avLst>
                <a:gd name="adj1" fmla="val 621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9BF132-BCCD-41BC-AF7D-9538C0AFA68C}"/>
                </a:ext>
              </a:extLst>
            </p:cNvPr>
            <p:cNvSpPr/>
            <p:nvPr/>
          </p:nvSpPr>
          <p:spPr>
            <a:xfrm>
              <a:off x="5752109" y="4638300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Auditing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5CA2D1C-B944-4CC8-B374-53A53E54AD82}"/>
                </a:ext>
              </a:extLst>
            </p:cNvPr>
            <p:cNvSpPr/>
            <p:nvPr/>
          </p:nvSpPr>
          <p:spPr>
            <a:xfrm>
              <a:off x="4207347" y="4477953"/>
              <a:ext cx="805941" cy="305991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Monitoring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A14EF67-4166-4F63-A68D-8880B4618EBB}"/>
                </a:ext>
              </a:extLst>
            </p:cNvPr>
            <p:cNvSpPr/>
            <p:nvPr/>
          </p:nvSpPr>
          <p:spPr>
            <a:xfrm>
              <a:off x="5051963" y="4272612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Logging</a:t>
              </a:r>
            </a:p>
          </p:txBody>
        </p:sp>
        <p:pic>
          <p:nvPicPr>
            <p:cNvPr id="101" name="Graphic 90">
              <a:extLst>
                <a:ext uri="{FF2B5EF4-FFF2-40B4-BE49-F238E27FC236}">
                  <a16:creationId xmlns:a16="http://schemas.microsoft.com/office/drawing/2014/main" id="{887E8ED0-53AE-4598-A54F-7D89F39D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22231" y="4229016"/>
              <a:ext cx="465699" cy="465699"/>
            </a:xfrm>
            <a:prstGeom prst="rect">
              <a:avLst/>
            </a:prstGeom>
          </p:spPr>
        </p:pic>
        <p:pic>
          <p:nvPicPr>
            <p:cNvPr id="102" name="Graphic 106">
              <a:extLst>
                <a:ext uri="{FF2B5EF4-FFF2-40B4-BE49-F238E27FC236}">
                  <a16:creationId xmlns:a16="http://schemas.microsoft.com/office/drawing/2014/main" id="{11BADB9A-D9BB-455B-9A6B-53F723DA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5962" y="3863328"/>
              <a:ext cx="496952" cy="496952"/>
            </a:xfrm>
            <a:prstGeom prst="rect">
              <a:avLst/>
            </a:prstGeom>
          </p:spPr>
        </p:pic>
        <p:pic>
          <p:nvPicPr>
            <p:cNvPr id="103" name="Graphic 8">
              <a:extLst>
                <a:ext uri="{FF2B5EF4-FFF2-40B4-BE49-F238E27FC236}">
                  <a16:creationId xmlns:a16="http://schemas.microsoft.com/office/drawing/2014/main" id="{640BAFDC-47C6-49C7-9966-68449351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6367" y="4068669"/>
              <a:ext cx="507902" cy="507902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780C53E-4662-4D70-9D38-43ED4714C86F}"/>
                </a:ext>
              </a:extLst>
            </p:cNvPr>
            <p:cNvSpPr/>
            <p:nvPr/>
          </p:nvSpPr>
          <p:spPr>
            <a:xfrm>
              <a:off x="6519084" y="4281984"/>
              <a:ext cx="759617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Container Registry</a:t>
              </a: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E5FBE10F-E203-4D10-9BDE-E2387BBE0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14903" y="3875238"/>
              <a:ext cx="496952" cy="496952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33E2420-55A4-47BB-A080-6412894AB38B}"/>
                </a:ext>
              </a:extLst>
            </p:cNvPr>
            <p:cNvSpPr/>
            <p:nvPr/>
          </p:nvSpPr>
          <p:spPr>
            <a:xfrm>
              <a:off x="3143194" y="3918397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Vault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D28A4D7B-1B31-48FD-9F8F-5C64B211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53935" y="3514225"/>
              <a:ext cx="496952" cy="496952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2099F5D-CB36-4BCD-85F6-41AF0E91206C}"/>
                </a:ext>
              </a:extLst>
            </p:cNvPr>
            <p:cNvSpPr/>
            <p:nvPr/>
          </p:nvSpPr>
          <p:spPr>
            <a:xfrm>
              <a:off x="8142971" y="3443921"/>
              <a:ext cx="805941" cy="302953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Cloud Guard</a:t>
              </a:r>
            </a:p>
          </p:txBody>
        </p: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2C61A13-4C1A-4DB9-A283-A2711496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276552" y="3013215"/>
              <a:ext cx="496952" cy="496952"/>
            </a:xfrm>
            <a:prstGeom prst="rect">
              <a:avLst/>
            </a:prstGeom>
          </p:spPr>
        </p:pic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408136F-FA8C-4BDA-A94E-A426D910ECC1}"/>
                </a:ext>
              </a:extLst>
            </p:cNvPr>
            <p:cNvSpPr/>
            <p:nvPr/>
          </p:nvSpPr>
          <p:spPr>
            <a:xfrm>
              <a:off x="3806454" y="3672290"/>
              <a:ext cx="1029710" cy="4637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Identity &amp; Access</a:t>
              </a:r>
            </a:p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Management </a:t>
              </a:r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0D57358E-F345-4292-A0CA-5E66C3470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082693" y="3240190"/>
              <a:ext cx="496952" cy="496952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2C6B93A1-A13D-4424-9F47-4A68B837B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771482" y="2962178"/>
              <a:ext cx="431901" cy="431901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29E5F67-4893-4E6D-BF1B-51F97936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614903" y="843377"/>
              <a:ext cx="230317" cy="230317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F6689B4-F330-402A-9C82-DCFCA4D52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49162" y="2407812"/>
              <a:ext cx="230317" cy="230317"/>
            </a:xfrm>
            <a:prstGeom prst="rect">
              <a:avLst/>
            </a:prstGeom>
          </p:spPr>
        </p:pic>
      </p:grpSp>
      <p:pic>
        <p:nvPicPr>
          <p:cNvPr id="2050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DA353265-6110-425B-BB3F-E3BC97B4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13" y="1966338"/>
            <a:ext cx="5028497" cy="28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7885943F-E5A4-4CF5-B149-D9F597D8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763" y="3200026"/>
            <a:ext cx="523671" cy="2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64B6C2D-77DD-4F16-BE21-F84379878D89}"/>
              </a:ext>
            </a:extLst>
          </p:cNvPr>
          <p:cNvGrpSpPr/>
          <p:nvPr/>
        </p:nvGrpSpPr>
        <p:grpSpPr>
          <a:xfrm rot="19620006">
            <a:off x="5689730" y="3279616"/>
            <a:ext cx="1382287" cy="1382287"/>
            <a:chOff x="5689730" y="3279616"/>
            <a:chExt cx="1382287" cy="1382287"/>
          </a:xfrm>
        </p:grpSpPr>
        <p:pic>
          <p:nvPicPr>
            <p:cNvPr id="7" name="Graphic 6" descr="Tag">
              <a:extLst>
                <a:ext uri="{FF2B5EF4-FFF2-40B4-BE49-F238E27FC236}">
                  <a16:creationId xmlns:a16="http://schemas.microsoft.com/office/drawing/2014/main" id="{C712132F-9A1A-4BC0-B578-D37227B5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20795105">
              <a:off x="5689730" y="3279616"/>
              <a:ext cx="1382287" cy="13822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C7672B-5934-4A94-AD44-D10DBBDA5664}"/>
                </a:ext>
              </a:extLst>
            </p:cNvPr>
            <p:cNvSpPr txBox="1"/>
            <p:nvPr/>
          </p:nvSpPr>
          <p:spPr>
            <a:xfrm rot="1830602">
              <a:off x="6190855" y="3830708"/>
              <a:ext cx="528991" cy="6001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First X </a:t>
              </a:r>
            </a:p>
            <a:p>
              <a:pPr algn="ctr"/>
              <a:r>
                <a:rPr lang="en-US" sz="1300" dirty="0"/>
                <a:t>Free</a:t>
              </a:r>
            </a:p>
            <a:p>
              <a:pPr algn="ctr"/>
              <a:endParaRPr lang="en-US" sz="13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FD3E1F-E540-4A40-8A33-1CEFC655F511}"/>
              </a:ext>
            </a:extLst>
          </p:cNvPr>
          <p:cNvGrpSpPr/>
          <p:nvPr/>
        </p:nvGrpSpPr>
        <p:grpSpPr>
          <a:xfrm>
            <a:off x="7086546" y="3208189"/>
            <a:ext cx="1382287" cy="1382287"/>
            <a:chOff x="7091999" y="3300008"/>
            <a:chExt cx="1382287" cy="1382287"/>
          </a:xfrm>
        </p:grpSpPr>
        <p:pic>
          <p:nvPicPr>
            <p:cNvPr id="109" name="Graphic 108" descr="Tag">
              <a:extLst>
                <a:ext uri="{FF2B5EF4-FFF2-40B4-BE49-F238E27FC236}">
                  <a16:creationId xmlns:a16="http://schemas.microsoft.com/office/drawing/2014/main" id="{D5B5DFC3-5954-4206-9C6A-69CBBD4B6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20795105">
              <a:off x="7091999" y="3300008"/>
              <a:ext cx="1382287" cy="1382287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365355A-23B8-4972-AE64-0F7A8114DD3A}"/>
                </a:ext>
              </a:extLst>
            </p:cNvPr>
            <p:cNvSpPr txBox="1"/>
            <p:nvPr/>
          </p:nvSpPr>
          <p:spPr>
            <a:xfrm rot="1830602">
              <a:off x="7542329" y="3838095"/>
              <a:ext cx="699273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Always Free</a:t>
              </a:r>
            </a:p>
            <a:p>
              <a:pPr algn="ctr"/>
              <a:r>
                <a:rPr lang="en-US" sz="1050" dirty="0"/>
                <a:t>Tier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7DFC8C-D489-4B69-B901-FEBA3BAA4AFC}"/>
              </a:ext>
            </a:extLst>
          </p:cNvPr>
          <p:cNvGrpSpPr/>
          <p:nvPr/>
        </p:nvGrpSpPr>
        <p:grpSpPr>
          <a:xfrm rot="17913489">
            <a:off x="6504542" y="3798459"/>
            <a:ext cx="1382287" cy="1382287"/>
            <a:chOff x="7787224" y="2557484"/>
            <a:chExt cx="1382287" cy="1382287"/>
          </a:xfrm>
        </p:grpSpPr>
        <p:pic>
          <p:nvPicPr>
            <p:cNvPr id="111" name="Graphic 110" descr="Tag">
              <a:extLst>
                <a:ext uri="{FF2B5EF4-FFF2-40B4-BE49-F238E27FC236}">
                  <a16:creationId xmlns:a16="http://schemas.microsoft.com/office/drawing/2014/main" id="{C6F173AF-E2C1-4F6A-BB03-1D299A7A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20795105">
              <a:off x="7787224" y="2557484"/>
              <a:ext cx="1382287" cy="138228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A6EF987-8623-4800-BC51-2B30B87EC221}"/>
                </a:ext>
              </a:extLst>
            </p:cNvPr>
            <p:cNvSpPr txBox="1"/>
            <p:nvPr/>
          </p:nvSpPr>
          <p:spPr>
            <a:xfrm rot="1830602">
              <a:off x="8328122" y="3150059"/>
              <a:ext cx="537006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/>
                <a:t>Elastic </a:t>
              </a:r>
              <a:br>
                <a:rPr lang="en-US" sz="1300" dirty="0"/>
              </a:br>
              <a:r>
                <a:rPr lang="en-US" sz="1300" dirty="0"/>
                <a:t>Pricing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2DB53-0077-4FCC-ABB7-810D2ED8A961}"/>
              </a:ext>
            </a:extLst>
          </p:cNvPr>
          <p:cNvGrpSpPr/>
          <p:nvPr/>
        </p:nvGrpSpPr>
        <p:grpSpPr>
          <a:xfrm rot="19066073">
            <a:off x="7882362" y="3448200"/>
            <a:ext cx="1382287" cy="1382287"/>
            <a:chOff x="7844240" y="3813753"/>
            <a:chExt cx="1382287" cy="1382287"/>
          </a:xfrm>
        </p:grpSpPr>
        <p:pic>
          <p:nvPicPr>
            <p:cNvPr id="114" name="Graphic 113" descr="Tag">
              <a:extLst>
                <a:ext uri="{FF2B5EF4-FFF2-40B4-BE49-F238E27FC236}">
                  <a16:creationId xmlns:a16="http://schemas.microsoft.com/office/drawing/2014/main" id="{BE75C4F3-2000-45D3-9B96-704F654D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17108594">
              <a:off x="7844240" y="3813753"/>
              <a:ext cx="1382287" cy="138228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1DE343-E084-48B5-9D6B-BA975B44B3B9}"/>
                </a:ext>
              </a:extLst>
            </p:cNvPr>
            <p:cNvSpPr txBox="1"/>
            <p:nvPr/>
          </p:nvSpPr>
          <p:spPr>
            <a:xfrm rot="19744091">
              <a:off x="8346829" y="4249488"/>
              <a:ext cx="668453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Low unit </a:t>
              </a:r>
            </a:p>
            <a:p>
              <a:pPr algn="ctr"/>
              <a:r>
                <a:rPr lang="en-US" sz="1300" dirty="0"/>
                <a:t>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0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0533C-06AC-4372-B534-EF6B4E91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  <p:sp>
        <p:nvSpPr>
          <p:cNvPr id="142" name="Speech Bubble: Rectangle with Corners Rounded 141">
            <a:extLst>
              <a:ext uri="{FF2B5EF4-FFF2-40B4-BE49-F238E27FC236}">
                <a16:creationId xmlns:a16="http://schemas.microsoft.com/office/drawing/2014/main" id="{9624031B-4ECE-4142-B987-D38DB9F5B4F3}"/>
              </a:ext>
            </a:extLst>
          </p:cNvPr>
          <p:cNvSpPr/>
          <p:nvPr/>
        </p:nvSpPr>
        <p:spPr>
          <a:xfrm>
            <a:off x="94588" y="97471"/>
            <a:ext cx="2531635" cy="2599065"/>
          </a:xfrm>
          <a:custGeom>
            <a:avLst/>
            <a:gdLst>
              <a:gd name="connsiteX0" fmla="*/ 0 w 2531635"/>
              <a:gd name="connsiteY0" fmla="*/ 421948 h 2599065"/>
              <a:gd name="connsiteX1" fmla="*/ 421948 w 2531635"/>
              <a:gd name="connsiteY1" fmla="*/ 0 h 2599065"/>
              <a:gd name="connsiteX2" fmla="*/ 959916 w 2531635"/>
              <a:gd name="connsiteY2" fmla="*/ 0 h 2599065"/>
              <a:gd name="connsiteX3" fmla="*/ 1476787 w 2531635"/>
              <a:gd name="connsiteY3" fmla="*/ 0 h 2599065"/>
              <a:gd name="connsiteX4" fmla="*/ 1476787 w 2531635"/>
              <a:gd name="connsiteY4" fmla="*/ 0 h 2599065"/>
              <a:gd name="connsiteX5" fmla="*/ 1774254 w 2531635"/>
              <a:gd name="connsiteY5" fmla="*/ 0 h 2599065"/>
              <a:gd name="connsiteX6" fmla="*/ 2109696 w 2531635"/>
              <a:gd name="connsiteY6" fmla="*/ 0 h 2599065"/>
              <a:gd name="connsiteX7" fmla="*/ 2109687 w 2531635"/>
              <a:gd name="connsiteY7" fmla="*/ 0 h 2599065"/>
              <a:gd name="connsiteX8" fmla="*/ 2531635 w 2531635"/>
              <a:gd name="connsiteY8" fmla="*/ 421948 h 2599065"/>
              <a:gd name="connsiteX9" fmla="*/ 2531635 w 2531635"/>
              <a:gd name="connsiteY9" fmla="*/ 936209 h 2599065"/>
              <a:gd name="connsiteX10" fmla="*/ 2531635 w 2531635"/>
              <a:gd name="connsiteY10" fmla="*/ 1516121 h 2599065"/>
              <a:gd name="connsiteX11" fmla="*/ 2849923 w 2531635"/>
              <a:gd name="connsiteY11" fmla="*/ 1598719 h 2599065"/>
              <a:gd name="connsiteX12" fmla="*/ 3181202 w 2531635"/>
              <a:gd name="connsiteY12" fmla="*/ 1684688 h 2599065"/>
              <a:gd name="connsiteX13" fmla="*/ 2862914 w 2531635"/>
              <a:gd name="connsiteY13" fmla="*/ 1920476 h 2599065"/>
              <a:gd name="connsiteX14" fmla="*/ 2531635 w 2531635"/>
              <a:gd name="connsiteY14" fmla="*/ 2165888 h 2599065"/>
              <a:gd name="connsiteX15" fmla="*/ 2531635 w 2531635"/>
              <a:gd name="connsiteY15" fmla="*/ 2177117 h 2599065"/>
              <a:gd name="connsiteX16" fmla="*/ 2109687 w 2531635"/>
              <a:gd name="connsiteY16" fmla="*/ 2599065 h 2599065"/>
              <a:gd name="connsiteX17" fmla="*/ 2109696 w 2531635"/>
              <a:gd name="connsiteY17" fmla="*/ 2599065 h 2599065"/>
              <a:gd name="connsiteX18" fmla="*/ 1799571 w 2531635"/>
              <a:gd name="connsiteY18" fmla="*/ 2599065 h 2599065"/>
              <a:gd name="connsiteX19" fmla="*/ 1476787 w 2531635"/>
              <a:gd name="connsiteY19" fmla="*/ 2599065 h 2599065"/>
              <a:gd name="connsiteX20" fmla="*/ 1476787 w 2531635"/>
              <a:gd name="connsiteY20" fmla="*/ 2599065 h 2599065"/>
              <a:gd name="connsiteX21" fmla="*/ 928271 w 2531635"/>
              <a:gd name="connsiteY21" fmla="*/ 2599065 h 2599065"/>
              <a:gd name="connsiteX22" fmla="*/ 421948 w 2531635"/>
              <a:gd name="connsiteY22" fmla="*/ 2599065 h 2599065"/>
              <a:gd name="connsiteX23" fmla="*/ 0 w 2531635"/>
              <a:gd name="connsiteY23" fmla="*/ 2177117 h 2599065"/>
              <a:gd name="connsiteX24" fmla="*/ 0 w 2531635"/>
              <a:gd name="connsiteY24" fmla="*/ 2165888 h 2599065"/>
              <a:gd name="connsiteX25" fmla="*/ 0 w 2531635"/>
              <a:gd name="connsiteY25" fmla="*/ 1841005 h 2599065"/>
              <a:gd name="connsiteX26" fmla="*/ 0 w 2531635"/>
              <a:gd name="connsiteY26" fmla="*/ 1516121 h 2599065"/>
              <a:gd name="connsiteX27" fmla="*/ 0 w 2531635"/>
              <a:gd name="connsiteY27" fmla="*/ 1516121 h 2599065"/>
              <a:gd name="connsiteX28" fmla="*/ 0 w 2531635"/>
              <a:gd name="connsiteY28" fmla="*/ 947151 h 2599065"/>
              <a:gd name="connsiteX29" fmla="*/ 0 w 2531635"/>
              <a:gd name="connsiteY29" fmla="*/ 421948 h 259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99065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62315" y="635693"/>
                  <a:pt x="2526428" y="802215"/>
                  <a:pt x="2531635" y="936209"/>
                </a:cubicBezTo>
                <a:cubicBezTo>
                  <a:pt x="2536842" y="1070203"/>
                  <a:pt x="2463180" y="1268813"/>
                  <a:pt x="2531635" y="1516121"/>
                </a:cubicBezTo>
                <a:cubicBezTo>
                  <a:pt x="2648768" y="1521026"/>
                  <a:pt x="2697602" y="1560740"/>
                  <a:pt x="2849923" y="1598719"/>
                </a:cubicBezTo>
                <a:cubicBezTo>
                  <a:pt x="3002244" y="1636698"/>
                  <a:pt x="3031931" y="1666888"/>
                  <a:pt x="3181202" y="1684688"/>
                </a:cubicBezTo>
                <a:cubicBezTo>
                  <a:pt x="3053240" y="1802954"/>
                  <a:pt x="2946527" y="1819034"/>
                  <a:pt x="2862914" y="1920476"/>
                </a:cubicBezTo>
                <a:cubicBezTo>
                  <a:pt x="2779301" y="2021918"/>
                  <a:pt x="2666292" y="2031886"/>
                  <a:pt x="2531635" y="2165888"/>
                </a:cubicBezTo>
                <a:cubicBezTo>
                  <a:pt x="2532399" y="2169902"/>
                  <a:pt x="2531456" y="2173981"/>
                  <a:pt x="2531635" y="2177117"/>
                </a:cubicBezTo>
                <a:cubicBezTo>
                  <a:pt x="2499552" y="2373660"/>
                  <a:pt x="2362156" y="2614097"/>
                  <a:pt x="2109687" y="2599065"/>
                </a:cubicBezTo>
                <a:lnTo>
                  <a:pt x="2109696" y="2599065"/>
                </a:lnTo>
                <a:cubicBezTo>
                  <a:pt x="2007886" y="2609083"/>
                  <a:pt x="1912044" y="2562888"/>
                  <a:pt x="1799571" y="2599065"/>
                </a:cubicBezTo>
                <a:cubicBezTo>
                  <a:pt x="1687099" y="2635242"/>
                  <a:pt x="1622107" y="2569528"/>
                  <a:pt x="1476787" y="2599065"/>
                </a:cubicBezTo>
                <a:lnTo>
                  <a:pt x="1476787" y="2599065"/>
                </a:lnTo>
                <a:cubicBezTo>
                  <a:pt x="1287172" y="2643744"/>
                  <a:pt x="1066234" y="2591152"/>
                  <a:pt x="928271" y="2599065"/>
                </a:cubicBezTo>
                <a:cubicBezTo>
                  <a:pt x="790308" y="2606978"/>
                  <a:pt x="525987" y="2574612"/>
                  <a:pt x="421948" y="2599065"/>
                </a:cubicBezTo>
                <a:cubicBezTo>
                  <a:pt x="134960" y="2610756"/>
                  <a:pt x="-4725" y="2426249"/>
                  <a:pt x="0" y="2177117"/>
                </a:cubicBezTo>
                <a:cubicBezTo>
                  <a:pt x="-381" y="2171724"/>
                  <a:pt x="548" y="2169550"/>
                  <a:pt x="0" y="2165888"/>
                </a:cubicBezTo>
                <a:cubicBezTo>
                  <a:pt x="-6682" y="2021215"/>
                  <a:pt x="38188" y="1939549"/>
                  <a:pt x="0" y="1841005"/>
                </a:cubicBezTo>
                <a:cubicBezTo>
                  <a:pt x="-38188" y="1742461"/>
                  <a:pt x="17201" y="1633494"/>
                  <a:pt x="0" y="1516121"/>
                </a:cubicBezTo>
                <a:lnTo>
                  <a:pt x="0" y="1516121"/>
                </a:lnTo>
                <a:cubicBezTo>
                  <a:pt x="-18437" y="1274887"/>
                  <a:pt x="64679" y="1136572"/>
                  <a:pt x="0" y="947151"/>
                </a:cubicBezTo>
                <a:cubicBezTo>
                  <a:pt x="-64679" y="757730"/>
                  <a:pt x="3664" y="666403"/>
                  <a:pt x="0" y="421948"/>
                </a:cubicBezTo>
                <a:close/>
              </a:path>
              <a:path w="2531635" h="2599065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0588" y="657439"/>
                  <a:pt x="2476721" y="758223"/>
                  <a:pt x="2531635" y="936209"/>
                </a:cubicBezTo>
                <a:cubicBezTo>
                  <a:pt x="2586549" y="1114195"/>
                  <a:pt x="2500778" y="1348903"/>
                  <a:pt x="2531635" y="1516121"/>
                </a:cubicBezTo>
                <a:cubicBezTo>
                  <a:pt x="2620175" y="1528483"/>
                  <a:pt x="2733907" y="1576508"/>
                  <a:pt x="2836931" y="1595347"/>
                </a:cubicBezTo>
                <a:cubicBezTo>
                  <a:pt x="2939955" y="1614186"/>
                  <a:pt x="3068592" y="1680991"/>
                  <a:pt x="3181202" y="1684688"/>
                </a:cubicBezTo>
                <a:cubicBezTo>
                  <a:pt x="3063665" y="1795388"/>
                  <a:pt x="2926112" y="1827190"/>
                  <a:pt x="2869410" y="1915664"/>
                </a:cubicBezTo>
                <a:cubicBezTo>
                  <a:pt x="2812708" y="2004138"/>
                  <a:pt x="2654085" y="2019044"/>
                  <a:pt x="2531635" y="2165888"/>
                </a:cubicBezTo>
                <a:cubicBezTo>
                  <a:pt x="2531765" y="2170499"/>
                  <a:pt x="2531381" y="2172834"/>
                  <a:pt x="2531635" y="2177117"/>
                </a:cubicBezTo>
                <a:cubicBezTo>
                  <a:pt x="2517164" y="2371394"/>
                  <a:pt x="2357479" y="2603621"/>
                  <a:pt x="2109687" y="2599065"/>
                </a:cubicBezTo>
                <a:lnTo>
                  <a:pt x="2109696" y="2599065"/>
                </a:lnTo>
                <a:cubicBezTo>
                  <a:pt x="1994039" y="2624327"/>
                  <a:pt x="1917857" y="2562672"/>
                  <a:pt x="1805900" y="2599065"/>
                </a:cubicBezTo>
                <a:cubicBezTo>
                  <a:pt x="1693943" y="2635458"/>
                  <a:pt x="1576906" y="2560201"/>
                  <a:pt x="1476787" y="2599065"/>
                </a:cubicBezTo>
                <a:lnTo>
                  <a:pt x="1476787" y="2599065"/>
                </a:lnTo>
                <a:cubicBezTo>
                  <a:pt x="1281064" y="2640237"/>
                  <a:pt x="1196725" y="2599006"/>
                  <a:pt x="981013" y="2599065"/>
                </a:cubicBezTo>
                <a:cubicBezTo>
                  <a:pt x="765301" y="2599124"/>
                  <a:pt x="672316" y="2577158"/>
                  <a:pt x="421948" y="2599065"/>
                </a:cubicBezTo>
                <a:cubicBezTo>
                  <a:pt x="243545" y="2579313"/>
                  <a:pt x="-30424" y="2349198"/>
                  <a:pt x="0" y="2177117"/>
                </a:cubicBezTo>
                <a:cubicBezTo>
                  <a:pt x="-438" y="2173721"/>
                  <a:pt x="463" y="2169772"/>
                  <a:pt x="0" y="2165888"/>
                </a:cubicBezTo>
                <a:cubicBezTo>
                  <a:pt x="-34692" y="2059110"/>
                  <a:pt x="11455" y="1993712"/>
                  <a:pt x="0" y="1860498"/>
                </a:cubicBezTo>
                <a:cubicBezTo>
                  <a:pt x="-11455" y="1727284"/>
                  <a:pt x="18366" y="1643011"/>
                  <a:pt x="0" y="1516121"/>
                </a:cubicBezTo>
                <a:lnTo>
                  <a:pt x="0" y="1516121"/>
                </a:lnTo>
                <a:cubicBezTo>
                  <a:pt x="-59052" y="1308497"/>
                  <a:pt x="37124" y="1141600"/>
                  <a:pt x="0" y="990918"/>
                </a:cubicBezTo>
                <a:cubicBezTo>
                  <a:pt x="-37124" y="840236"/>
                  <a:pt x="39413" y="650441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5658"/>
                      <a:gd name="adj2" fmla="val 14819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586592"/>
          </a:xfrm>
          <a:custGeom>
            <a:avLst/>
            <a:gdLst>
              <a:gd name="connsiteX0" fmla="*/ 0 w 2531635"/>
              <a:gd name="connsiteY0" fmla="*/ 421948 h 2586592"/>
              <a:gd name="connsiteX1" fmla="*/ 421948 w 2531635"/>
              <a:gd name="connsiteY1" fmla="*/ 0 h 2586592"/>
              <a:gd name="connsiteX2" fmla="*/ 959916 w 2531635"/>
              <a:gd name="connsiteY2" fmla="*/ 0 h 2586592"/>
              <a:gd name="connsiteX3" fmla="*/ 1476787 w 2531635"/>
              <a:gd name="connsiteY3" fmla="*/ 0 h 2586592"/>
              <a:gd name="connsiteX4" fmla="*/ 1476787 w 2531635"/>
              <a:gd name="connsiteY4" fmla="*/ 0 h 2586592"/>
              <a:gd name="connsiteX5" fmla="*/ 1774254 w 2531635"/>
              <a:gd name="connsiteY5" fmla="*/ 0 h 2586592"/>
              <a:gd name="connsiteX6" fmla="*/ 2109696 w 2531635"/>
              <a:gd name="connsiteY6" fmla="*/ 0 h 2586592"/>
              <a:gd name="connsiteX7" fmla="*/ 2109687 w 2531635"/>
              <a:gd name="connsiteY7" fmla="*/ 0 h 2586592"/>
              <a:gd name="connsiteX8" fmla="*/ 2531635 w 2531635"/>
              <a:gd name="connsiteY8" fmla="*/ 421948 h 2586592"/>
              <a:gd name="connsiteX9" fmla="*/ 2531635 w 2531635"/>
              <a:gd name="connsiteY9" fmla="*/ 932790 h 2586592"/>
              <a:gd name="connsiteX10" fmla="*/ 2531635 w 2531635"/>
              <a:gd name="connsiteY10" fmla="*/ 1508845 h 2586592"/>
              <a:gd name="connsiteX11" fmla="*/ 2854910 w 2531635"/>
              <a:gd name="connsiteY11" fmla="*/ 1589957 h 2586592"/>
              <a:gd name="connsiteX12" fmla="*/ 3191379 w 2531635"/>
              <a:gd name="connsiteY12" fmla="*/ 1674379 h 2586592"/>
              <a:gd name="connsiteX13" fmla="*/ 2868104 w 2531635"/>
              <a:gd name="connsiteY13" fmla="*/ 1910125 h 2586592"/>
              <a:gd name="connsiteX14" fmla="*/ 2531635 w 2531635"/>
              <a:gd name="connsiteY14" fmla="*/ 2155493 h 2586592"/>
              <a:gd name="connsiteX15" fmla="*/ 2531635 w 2531635"/>
              <a:gd name="connsiteY15" fmla="*/ 2164644 h 2586592"/>
              <a:gd name="connsiteX16" fmla="*/ 2109687 w 2531635"/>
              <a:gd name="connsiteY16" fmla="*/ 2586592 h 2586592"/>
              <a:gd name="connsiteX17" fmla="*/ 2109696 w 2531635"/>
              <a:gd name="connsiteY17" fmla="*/ 2586592 h 2586592"/>
              <a:gd name="connsiteX18" fmla="*/ 1799571 w 2531635"/>
              <a:gd name="connsiteY18" fmla="*/ 2586592 h 2586592"/>
              <a:gd name="connsiteX19" fmla="*/ 1476787 w 2531635"/>
              <a:gd name="connsiteY19" fmla="*/ 2586592 h 2586592"/>
              <a:gd name="connsiteX20" fmla="*/ 1476787 w 2531635"/>
              <a:gd name="connsiteY20" fmla="*/ 2586592 h 2586592"/>
              <a:gd name="connsiteX21" fmla="*/ 928271 w 2531635"/>
              <a:gd name="connsiteY21" fmla="*/ 2586592 h 2586592"/>
              <a:gd name="connsiteX22" fmla="*/ 421948 w 2531635"/>
              <a:gd name="connsiteY22" fmla="*/ 2586592 h 2586592"/>
              <a:gd name="connsiteX23" fmla="*/ 0 w 2531635"/>
              <a:gd name="connsiteY23" fmla="*/ 2164644 h 2586592"/>
              <a:gd name="connsiteX24" fmla="*/ 0 w 2531635"/>
              <a:gd name="connsiteY24" fmla="*/ 2155493 h 2586592"/>
              <a:gd name="connsiteX25" fmla="*/ 0 w 2531635"/>
              <a:gd name="connsiteY25" fmla="*/ 1832169 h 2586592"/>
              <a:gd name="connsiteX26" fmla="*/ 0 w 2531635"/>
              <a:gd name="connsiteY26" fmla="*/ 1508845 h 2586592"/>
              <a:gd name="connsiteX27" fmla="*/ 0 w 2531635"/>
              <a:gd name="connsiteY27" fmla="*/ 1508845 h 2586592"/>
              <a:gd name="connsiteX28" fmla="*/ 0 w 2531635"/>
              <a:gd name="connsiteY28" fmla="*/ 943659 h 2586592"/>
              <a:gd name="connsiteX29" fmla="*/ 0 w 2531635"/>
              <a:gd name="connsiteY29" fmla="*/ 421948 h 258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86592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42374" y="588576"/>
                  <a:pt x="2486644" y="820348"/>
                  <a:pt x="2531635" y="932790"/>
                </a:cubicBezTo>
                <a:cubicBezTo>
                  <a:pt x="2576626" y="1045232"/>
                  <a:pt x="2506787" y="1283524"/>
                  <a:pt x="2531635" y="1508845"/>
                </a:cubicBezTo>
                <a:cubicBezTo>
                  <a:pt x="2601512" y="1515454"/>
                  <a:pt x="2760477" y="1569761"/>
                  <a:pt x="2854910" y="1589957"/>
                </a:cubicBezTo>
                <a:cubicBezTo>
                  <a:pt x="2949343" y="1610153"/>
                  <a:pt x="3081387" y="1673808"/>
                  <a:pt x="3191379" y="1674379"/>
                </a:cubicBezTo>
                <a:cubicBezTo>
                  <a:pt x="3116939" y="1749895"/>
                  <a:pt x="2947693" y="1852008"/>
                  <a:pt x="2868104" y="1910125"/>
                </a:cubicBezTo>
                <a:cubicBezTo>
                  <a:pt x="2788515" y="1968242"/>
                  <a:pt x="2589692" y="2082744"/>
                  <a:pt x="2531635" y="2155493"/>
                </a:cubicBezTo>
                <a:cubicBezTo>
                  <a:pt x="2532598" y="2159751"/>
                  <a:pt x="2530952" y="2161093"/>
                  <a:pt x="2531635" y="2164644"/>
                </a:cubicBezTo>
                <a:cubicBezTo>
                  <a:pt x="2499552" y="2361187"/>
                  <a:pt x="2362156" y="2601624"/>
                  <a:pt x="2109687" y="2586592"/>
                </a:cubicBezTo>
                <a:lnTo>
                  <a:pt x="2109696" y="2586592"/>
                </a:lnTo>
                <a:cubicBezTo>
                  <a:pt x="2007886" y="2596610"/>
                  <a:pt x="1912044" y="2550415"/>
                  <a:pt x="1799571" y="2586592"/>
                </a:cubicBezTo>
                <a:cubicBezTo>
                  <a:pt x="1687099" y="2622769"/>
                  <a:pt x="1622107" y="2557055"/>
                  <a:pt x="1476787" y="2586592"/>
                </a:cubicBezTo>
                <a:lnTo>
                  <a:pt x="1476787" y="2586592"/>
                </a:lnTo>
                <a:cubicBezTo>
                  <a:pt x="1287172" y="2631271"/>
                  <a:pt x="1066234" y="2578679"/>
                  <a:pt x="928271" y="2586592"/>
                </a:cubicBezTo>
                <a:cubicBezTo>
                  <a:pt x="790308" y="2594505"/>
                  <a:pt x="525987" y="2562139"/>
                  <a:pt x="421948" y="2586592"/>
                </a:cubicBezTo>
                <a:cubicBezTo>
                  <a:pt x="134960" y="2598283"/>
                  <a:pt x="-4725" y="2413776"/>
                  <a:pt x="0" y="2164644"/>
                </a:cubicBezTo>
                <a:cubicBezTo>
                  <a:pt x="-230" y="2160727"/>
                  <a:pt x="164" y="2157862"/>
                  <a:pt x="0" y="2155493"/>
                </a:cubicBezTo>
                <a:cubicBezTo>
                  <a:pt x="-27362" y="2084651"/>
                  <a:pt x="15103" y="1923086"/>
                  <a:pt x="0" y="1832169"/>
                </a:cubicBezTo>
                <a:cubicBezTo>
                  <a:pt x="-15103" y="1741252"/>
                  <a:pt x="24709" y="1592000"/>
                  <a:pt x="0" y="1508845"/>
                </a:cubicBezTo>
                <a:lnTo>
                  <a:pt x="0" y="1508845"/>
                </a:lnTo>
                <a:cubicBezTo>
                  <a:pt x="-47115" y="1265168"/>
                  <a:pt x="46236" y="1206462"/>
                  <a:pt x="0" y="943659"/>
                </a:cubicBezTo>
                <a:cubicBezTo>
                  <a:pt x="-46236" y="680856"/>
                  <a:pt x="2786" y="638653"/>
                  <a:pt x="0" y="421948"/>
                </a:cubicBezTo>
                <a:close/>
              </a:path>
              <a:path w="2531635" h="2586592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3310" y="530774"/>
                  <a:pt x="2495385" y="699483"/>
                  <a:pt x="2531635" y="932790"/>
                </a:cubicBezTo>
                <a:cubicBezTo>
                  <a:pt x="2567885" y="1166097"/>
                  <a:pt x="2511968" y="1356908"/>
                  <a:pt x="2531635" y="1508845"/>
                </a:cubicBezTo>
                <a:cubicBezTo>
                  <a:pt x="2603208" y="1493619"/>
                  <a:pt x="2771528" y="1578727"/>
                  <a:pt x="2841715" y="1586646"/>
                </a:cubicBezTo>
                <a:cubicBezTo>
                  <a:pt x="2911902" y="1594565"/>
                  <a:pt x="3056295" y="1645648"/>
                  <a:pt x="3191379" y="1674379"/>
                </a:cubicBezTo>
                <a:cubicBezTo>
                  <a:pt x="3124454" y="1731181"/>
                  <a:pt x="2972814" y="1823394"/>
                  <a:pt x="2874702" y="1905314"/>
                </a:cubicBezTo>
                <a:cubicBezTo>
                  <a:pt x="2776590" y="1987234"/>
                  <a:pt x="2664769" y="2034920"/>
                  <a:pt x="2531635" y="2155493"/>
                </a:cubicBezTo>
                <a:cubicBezTo>
                  <a:pt x="2532238" y="2159712"/>
                  <a:pt x="2531078" y="2160530"/>
                  <a:pt x="2531635" y="2164644"/>
                </a:cubicBezTo>
                <a:cubicBezTo>
                  <a:pt x="2517164" y="2358921"/>
                  <a:pt x="2357479" y="2591148"/>
                  <a:pt x="2109687" y="2586592"/>
                </a:cubicBezTo>
                <a:lnTo>
                  <a:pt x="2109696" y="2586592"/>
                </a:lnTo>
                <a:cubicBezTo>
                  <a:pt x="1994039" y="2611854"/>
                  <a:pt x="1917857" y="2550199"/>
                  <a:pt x="1805900" y="2586592"/>
                </a:cubicBezTo>
                <a:cubicBezTo>
                  <a:pt x="1693943" y="2622985"/>
                  <a:pt x="1576906" y="2547728"/>
                  <a:pt x="1476787" y="2586592"/>
                </a:cubicBezTo>
                <a:lnTo>
                  <a:pt x="1476787" y="2586592"/>
                </a:lnTo>
                <a:cubicBezTo>
                  <a:pt x="1281064" y="2627764"/>
                  <a:pt x="1196725" y="2586533"/>
                  <a:pt x="981013" y="2586592"/>
                </a:cubicBezTo>
                <a:cubicBezTo>
                  <a:pt x="765301" y="2586651"/>
                  <a:pt x="672316" y="2564685"/>
                  <a:pt x="421948" y="2586592"/>
                </a:cubicBezTo>
                <a:cubicBezTo>
                  <a:pt x="243545" y="2566840"/>
                  <a:pt x="-30424" y="2336725"/>
                  <a:pt x="0" y="2164644"/>
                </a:cubicBezTo>
                <a:cubicBezTo>
                  <a:pt x="-909" y="2160368"/>
                  <a:pt x="486" y="2157487"/>
                  <a:pt x="0" y="2155493"/>
                </a:cubicBezTo>
                <a:cubicBezTo>
                  <a:pt x="-33133" y="2066609"/>
                  <a:pt x="5558" y="1947514"/>
                  <a:pt x="0" y="1851568"/>
                </a:cubicBezTo>
                <a:cubicBezTo>
                  <a:pt x="-5558" y="1755623"/>
                  <a:pt x="5403" y="1656664"/>
                  <a:pt x="0" y="1508845"/>
                </a:cubicBezTo>
                <a:lnTo>
                  <a:pt x="0" y="1508845"/>
                </a:lnTo>
                <a:cubicBezTo>
                  <a:pt x="-46105" y="1349984"/>
                  <a:pt x="24644" y="1233664"/>
                  <a:pt x="0" y="987134"/>
                </a:cubicBezTo>
                <a:cubicBezTo>
                  <a:pt x="-24644" y="740604"/>
                  <a:pt x="22027" y="640515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r>
              <a:rPr lang="nl-NL" sz="1050" dirty="0"/>
              <a:t> =&gt; </a:t>
            </a:r>
            <a:r>
              <a:rPr lang="nl-NL" sz="1050" dirty="0" err="1"/>
              <a:t>Serverless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audit, events,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5316"/>
            <a:ext cx="7027197" cy="3780000"/>
          </a:xfrm>
        </p:spPr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Center), UK West (Newport)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(</a:t>
            </a:r>
            <a:r>
              <a:rPr lang="nl-NL" dirty="0" err="1"/>
              <a:t>Autonomous</a:t>
            </a:r>
            <a:r>
              <a:rPr lang="nl-NL" dirty="0"/>
              <a:t>)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r>
              <a:rPr lang="nl-NL" dirty="0"/>
              <a:t>Visual Builder Studio – </a:t>
            </a:r>
            <a:r>
              <a:rPr lang="nl-NL" dirty="0" err="1"/>
              <a:t>automated</a:t>
            </a:r>
            <a:r>
              <a:rPr lang="nl-NL" dirty="0"/>
              <a:t> CI/CD &amp; </a:t>
            </a:r>
            <a:r>
              <a:rPr lang="nl-NL" dirty="0" err="1"/>
              <a:t>DevOps</a:t>
            </a:r>
            <a:endParaRPr lang="nl-NL" dirty="0"/>
          </a:p>
          <a:p>
            <a:pPr lvl="1"/>
            <a:r>
              <a:rPr lang="nl-NL" dirty="0"/>
              <a:t>OCI </a:t>
            </a:r>
            <a:r>
              <a:rPr lang="nl-NL" dirty="0" err="1"/>
              <a:t>Logging</a:t>
            </a:r>
            <a:endParaRPr lang="nl-NL" dirty="0"/>
          </a:p>
          <a:p>
            <a:pPr lvl="1"/>
            <a:r>
              <a:rPr lang="nl-NL" dirty="0"/>
              <a:t>OCI Log Analytics &amp; Operations </a:t>
            </a:r>
            <a:r>
              <a:rPr lang="nl-NL" dirty="0" err="1"/>
              <a:t>Insights</a:t>
            </a:r>
            <a:r>
              <a:rPr lang="nl-NL" dirty="0"/>
              <a:t> (</a:t>
            </a:r>
            <a:r>
              <a:rPr lang="nl-NL" dirty="0" err="1"/>
              <a:t>fka</a:t>
            </a:r>
            <a:r>
              <a:rPr lang="nl-NL" dirty="0"/>
              <a:t> Management Cloud)</a:t>
            </a:r>
          </a:p>
          <a:p>
            <a:pPr lvl="1"/>
            <a:r>
              <a:rPr lang="nl-NL" dirty="0" err="1"/>
              <a:t>CloudGuard</a:t>
            </a:r>
            <a:r>
              <a:rPr lang="nl-NL" dirty="0"/>
              <a:t>, Cloud Advisor, Data Safe</a:t>
            </a:r>
          </a:p>
          <a:p>
            <a:pPr lvl="1"/>
            <a:r>
              <a:rPr lang="nl-NL" dirty="0"/>
              <a:t>API Gateway – </a:t>
            </a:r>
            <a:r>
              <a:rPr lang="nl-NL" dirty="0" err="1"/>
              <a:t>OpenAPI</a:t>
            </a:r>
            <a:r>
              <a:rPr lang="nl-NL" dirty="0"/>
              <a:t>,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, </a:t>
            </a:r>
            <a:r>
              <a:rPr lang="nl-NL" dirty="0" err="1"/>
              <a:t>request</a:t>
            </a:r>
            <a:r>
              <a:rPr lang="nl-NL" dirty="0"/>
              <a:t> &amp; response </a:t>
            </a:r>
            <a:r>
              <a:rPr lang="nl-NL" dirty="0" err="1"/>
              <a:t>XForm</a:t>
            </a:r>
            <a:endParaRPr lang="nl-NL" dirty="0"/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MySQL</a:t>
            </a:r>
            <a:r>
              <a:rPr lang="nl-NL" dirty="0"/>
              <a:t> Database</a:t>
            </a:r>
          </a:p>
          <a:p>
            <a:pPr lvl="1"/>
            <a:r>
              <a:rPr lang="nl-NL" dirty="0"/>
              <a:t>OCI Mobile App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FAE1C-11E0-48DF-82B1-E253F285C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80"/>
          <a:stretch/>
        </p:blipFill>
        <p:spPr>
          <a:xfrm>
            <a:off x="7343999" y="3189065"/>
            <a:ext cx="1592466" cy="162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5D01-30F3-4ADE-B9DB-9BCD849E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April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FA97-E53B-4516-A72B-9893F97B7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892377" cy="3780000"/>
          </a:xfrm>
        </p:spPr>
        <p:txBody>
          <a:bodyPr/>
          <a:lstStyle/>
          <a:p>
            <a:r>
              <a:rPr lang="en-US" dirty="0"/>
              <a:t>API Gateway:</a:t>
            </a:r>
          </a:p>
          <a:p>
            <a:pPr lvl="1"/>
            <a:r>
              <a:rPr lang="en-US" dirty="0"/>
              <a:t>Generate SDK for APIs published on API Gateway</a:t>
            </a:r>
          </a:p>
          <a:p>
            <a:pPr lvl="1"/>
            <a:r>
              <a:rPr lang="en-US" dirty="0"/>
              <a:t>Configure Response Caching (e.g. powered by Redis)</a:t>
            </a:r>
          </a:p>
          <a:p>
            <a:pPr lvl="1"/>
            <a:r>
              <a:rPr lang="en-US" dirty="0"/>
              <a:t>Support Request Validation</a:t>
            </a:r>
          </a:p>
          <a:p>
            <a:r>
              <a:rPr lang="en-US" dirty="0"/>
              <a:t>Service Connector Hub </a:t>
            </a:r>
          </a:p>
          <a:p>
            <a:pPr lvl="1"/>
            <a:r>
              <a:rPr lang="en-US" dirty="0"/>
              <a:t>Connect Streaming to (as source) and from (as target)</a:t>
            </a:r>
          </a:p>
          <a:p>
            <a:pPr lvl="1"/>
            <a:r>
              <a:rPr lang="en-US" dirty="0"/>
              <a:t>Connect Functions as Target and as “task executor”</a:t>
            </a:r>
          </a:p>
          <a:p>
            <a:r>
              <a:rPr lang="en-US" dirty="0"/>
              <a:t>New releases for Data Integration</a:t>
            </a:r>
          </a:p>
          <a:p>
            <a:r>
              <a:rPr lang="en-US" dirty="0"/>
              <a:t>Networking:</a:t>
            </a:r>
          </a:p>
          <a:p>
            <a:pPr lvl="1"/>
            <a:r>
              <a:rPr lang="en-US" dirty="0"/>
              <a:t>General availability for IPv6 addressing.</a:t>
            </a:r>
          </a:p>
          <a:p>
            <a:pPr lvl="1"/>
            <a:r>
              <a:rPr lang="en-US" dirty="0"/>
              <a:t>Network Visualizer to visualize network topology</a:t>
            </a:r>
          </a:p>
          <a:p>
            <a:r>
              <a:rPr lang="en-US" dirty="0"/>
              <a:t>OCR: Container Image scanning for vulnerabilities</a:t>
            </a:r>
          </a:p>
          <a:p>
            <a:r>
              <a:rPr lang="en-US" dirty="0"/>
              <a:t>Azure-OCI Interconnect in Frankfurt</a:t>
            </a:r>
          </a:p>
          <a:p>
            <a:r>
              <a:rPr lang="en-US" dirty="0"/>
              <a:t>Database Migration Service (for smooth on prem =&gt; OCI migration &amp; upgrade)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42B00-DBE2-4A72-B60C-113AEC11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FE3D4-553F-442A-B979-D96432975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24" y="357104"/>
            <a:ext cx="2903472" cy="365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83236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UKOUG 2021 Spring Tech Summit|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5838893" y="5214835"/>
            <a:ext cx="289662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</a:t>
            </a:r>
            <a:br>
              <a:rPr lang="nl-NL" sz="1300" b="1" dirty="0">
                <a:solidFill>
                  <a:schemeClr val="bg1"/>
                </a:solidFill>
              </a:rPr>
            </a:br>
            <a:r>
              <a:rPr lang="nl-NL" sz="1300" b="1" dirty="0">
                <a:solidFill>
                  <a:schemeClr val="bg1"/>
                </a:solidFill>
              </a:rPr>
              <a:t>bit.ly/cloud-native-ogb-apacouc2020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B855FEF-4764-46E1-973D-43C0B35E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05" y="112876"/>
            <a:ext cx="1426561" cy="5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FCAA3-78EA-4433-A1D2-9BDDF298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3965</TotalTime>
  <Words>5345</Words>
  <Application>Microsoft Office PowerPoint</Application>
  <PresentationFormat>On-screen Show (16:9)</PresentationFormat>
  <Paragraphs>1402</Paragraphs>
  <Slides>84</Slides>
  <Notes>12</Notes>
  <HiddenSlides>17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Calibri</vt:lpstr>
      <vt:lpstr>MS UI Gothic</vt:lpstr>
      <vt:lpstr>Calibri Light</vt:lpstr>
      <vt:lpstr>Arial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Oracle Cloud Infrastructure Regions – current and planned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Traditional Application: Tweets to NoSQL, Streaming &amp; Email</vt:lpstr>
      <vt:lpstr>Traditional Application: Tweets to NoSQL, Streaming &amp; Email</vt:lpstr>
      <vt:lpstr>Demonstration of Cloud Native Application on OCI: Tweets to NoSQL, Streaming &amp; Email</vt:lpstr>
      <vt:lpstr>Cloud Native design Tweets to NoSQL, Streaming &amp; Email</vt:lpstr>
      <vt:lpstr>Serverless Functions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Application Design</vt:lpstr>
      <vt:lpstr>Functions vs Containers vs VMs</vt:lpstr>
      <vt:lpstr>Application Design</vt:lpstr>
      <vt:lpstr>Application Design</vt:lpstr>
      <vt:lpstr>Application Design</vt:lpstr>
      <vt:lpstr>Application Design</vt:lpstr>
      <vt:lpstr>Tweet Summarizer</vt:lpstr>
      <vt:lpstr>Object Storage – Bucket for twitter reports</vt:lpstr>
      <vt:lpstr>Serverless Function &amp; Object Storage</vt:lpstr>
      <vt:lpstr>Function execution is triggered by</vt:lpstr>
      <vt:lpstr>Function execution is triggered by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Leverage OCI PaaS Services and Facilities from Functions</vt:lpstr>
      <vt:lpstr>Trigger</vt:lpstr>
      <vt:lpstr>[how to] Trigger Email Notification</vt:lpstr>
      <vt:lpstr>Produce CloudEvent,  Publish Notification &amp; Send Mail</vt:lpstr>
      <vt:lpstr>EVENTS and NOTIFICATIONS SERVICES</vt:lpstr>
      <vt:lpstr>Events identified and turned to 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OCI Streaming Service </vt:lpstr>
      <vt:lpstr>(Cloud) Events can be published to Stream directly</vt:lpstr>
      <vt:lpstr>Stream records</vt:lpstr>
      <vt:lpstr>Tweet Messages Published by Function  consumed from the Stream</vt:lpstr>
      <vt:lpstr>Schedule Function for periodic execution</vt:lpstr>
      <vt:lpstr>Monitoring | Health Checks</vt:lpstr>
      <vt:lpstr>[tricks for] Scheduling Functions</vt:lpstr>
      <vt:lpstr>Drawing OCI Solution Designs on diagrams.net (fka draw.io)</vt:lpstr>
      <vt:lpstr>Summary</vt:lpstr>
      <vt:lpstr>Pay per use</vt:lpstr>
      <vt:lpstr>Summary</vt:lpstr>
      <vt:lpstr>Summary</vt:lpstr>
      <vt:lpstr>Constant Evolution on OCI</vt:lpstr>
      <vt:lpstr>Just April 2021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 on Oracle Cloud Infrastructure</dc:title>
  <dc:creator>Lucas Jellema</dc:creator>
  <cp:lastModifiedBy>Lucas Jellema</cp:lastModifiedBy>
  <cp:revision>24</cp:revision>
  <dcterms:created xsi:type="dcterms:W3CDTF">2020-10-27T05:27:41Z</dcterms:created>
  <dcterms:modified xsi:type="dcterms:W3CDTF">2021-04-20T12:43:00Z</dcterms:modified>
</cp:coreProperties>
</file>